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77" r:id="rId14"/>
    <p:sldId id="278" r:id="rId15"/>
    <p:sldId id="279" r:id="rId16"/>
    <p:sldId id="280" r:id="rId17"/>
    <p:sldId id="270" r:id="rId18"/>
    <p:sldId id="272" r:id="rId19"/>
    <p:sldId id="271" r:id="rId20"/>
    <p:sldId id="273" r:id="rId21"/>
    <p:sldId id="274" r:id="rId22"/>
    <p:sldId id="275" r:id="rId23"/>
    <p:sldId id="276" r:id="rId24"/>
    <p:sldId id="26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Структура на учество на приходи во 201</a:t>
            </a:r>
            <a:r>
              <a:rPr lang="en-US" dirty="0"/>
              <a:t>9</a:t>
            </a:r>
            <a:r>
              <a:rPr lang="ru-RU" dirty="0"/>
              <a:t> година</a:t>
            </a:r>
          </a:p>
        </c:rich>
      </c:tx>
      <c:overlay val="0"/>
    </c:title>
    <c:autoTitleDeleted val="0"/>
    <c:plotArea>
      <c:layout/>
      <c:pieChart>
        <c:varyColors val="1"/>
        <c:ser>
          <c:idx val="0"/>
          <c:order val="0"/>
          <c:tx>
            <c:strRef>
              <c:f>Sheet1!$B$1</c:f>
              <c:strCache>
                <c:ptCount val="1"/>
                <c:pt idx="0">
                  <c:v>Структура на учество на приходи во 2018 година</c:v>
                </c:pt>
              </c:strCache>
            </c:strRef>
          </c:tx>
          <c:dLbls>
            <c:spPr>
              <a:noFill/>
              <a:ln>
                <a:noFill/>
              </a:ln>
              <a:effectLst/>
            </c:spPr>
            <c:dLblPos val="outEnd"/>
            <c:showLegendKey val="1"/>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Блок дотации</c:v>
                </c:pt>
                <c:pt idx="1">
                  <c:v>Самофинансирачки активности</c:v>
                </c:pt>
                <c:pt idx="2">
                  <c:v>Донации</c:v>
                </c:pt>
                <c:pt idx="3">
                  <c:v>Кредит</c:v>
                </c:pt>
                <c:pt idx="4">
                  <c:v>Основен буџет</c:v>
                </c:pt>
              </c:strCache>
            </c:strRef>
          </c:cat>
          <c:val>
            <c:numRef>
              <c:f>Sheet1!$B$2:$B$6</c:f>
              <c:numCache>
                <c:formatCode>#,##0.00</c:formatCode>
                <c:ptCount val="5"/>
                <c:pt idx="0">
                  <c:v>204267682</c:v>
                </c:pt>
                <c:pt idx="1">
                  <c:v>40545000</c:v>
                </c:pt>
                <c:pt idx="2">
                  <c:v>10135154</c:v>
                </c:pt>
                <c:pt idx="3">
                  <c:v>16877479</c:v>
                </c:pt>
                <c:pt idx="4">
                  <c:v>323596500</c:v>
                </c:pt>
              </c:numCache>
            </c:numRef>
          </c:val>
          <c:extLst>
            <c:ext xmlns:c16="http://schemas.microsoft.com/office/drawing/2014/chart" uri="{C3380CC4-5D6E-409C-BE32-E72D297353CC}">
              <c16:uniqueId val="{00000000-5713-4847-B983-BADD34A6088E}"/>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Буџетот на општината за 201</a:t>
            </a:r>
            <a:r>
              <a:rPr lang="en-US" dirty="0"/>
              <a:t>9</a:t>
            </a:r>
            <a:r>
              <a:rPr lang="ru-RU" dirty="0"/>
              <a:t> година предвидуваше</a:t>
            </a:r>
          </a:p>
        </c:rich>
      </c:tx>
      <c:overlay val="0"/>
    </c:title>
    <c:autoTitleDeleted val="0"/>
    <c:plotArea>
      <c:layout/>
      <c:barChart>
        <c:barDir val="col"/>
        <c:grouping val="clustered"/>
        <c:varyColors val="0"/>
        <c:ser>
          <c:idx val="0"/>
          <c:order val="0"/>
          <c:tx>
            <c:strRef>
              <c:f>Sheet1!$B$1</c:f>
              <c:strCache>
                <c:ptCount val="1"/>
                <c:pt idx="0">
                  <c:v>Буџетот на општината за 2018 година предвидуваше</c:v>
                </c:pt>
              </c:strCache>
            </c:strRef>
          </c:tx>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Расходи</c:v>
                </c:pt>
                <c:pt idx="1">
                  <c:v>Приходи</c:v>
                </c:pt>
              </c:strCache>
            </c:strRef>
          </c:cat>
          <c:val>
            <c:numRef>
              <c:f>Sheet1!$B$2:$B$3</c:f>
              <c:numCache>
                <c:formatCode>#,##0.00</c:formatCode>
                <c:ptCount val="2"/>
                <c:pt idx="0">
                  <c:v>595421815</c:v>
                </c:pt>
                <c:pt idx="1">
                  <c:v>595421815</c:v>
                </c:pt>
              </c:numCache>
            </c:numRef>
          </c:val>
          <c:extLst>
            <c:ext xmlns:c16="http://schemas.microsoft.com/office/drawing/2014/chart" uri="{C3380CC4-5D6E-409C-BE32-E72D297353CC}">
              <c16:uniqueId val="{00000000-7EC7-42FC-9C9E-AC2E683B53F5}"/>
            </c:ext>
          </c:extLst>
        </c:ser>
        <c:dLbls>
          <c:showLegendKey val="0"/>
          <c:showVal val="0"/>
          <c:showCatName val="0"/>
          <c:showSerName val="0"/>
          <c:showPercent val="0"/>
          <c:showBubbleSize val="0"/>
        </c:dLbls>
        <c:gapWidth val="150"/>
        <c:axId val="34979840"/>
        <c:axId val="34981376"/>
      </c:barChart>
      <c:catAx>
        <c:axId val="34979840"/>
        <c:scaling>
          <c:orientation val="minMax"/>
        </c:scaling>
        <c:delete val="0"/>
        <c:axPos val="b"/>
        <c:numFmt formatCode="General" sourceLinked="0"/>
        <c:majorTickMark val="out"/>
        <c:minorTickMark val="none"/>
        <c:tickLblPos val="nextTo"/>
        <c:txPr>
          <a:bodyPr/>
          <a:lstStyle/>
          <a:p>
            <a:pPr>
              <a:defRPr sz="1400"/>
            </a:pPr>
            <a:endParaRPr lang="en-US"/>
          </a:p>
        </c:txPr>
        <c:crossAx val="34981376"/>
        <c:crosses val="autoZero"/>
        <c:auto val="1"/>
        <c:lblAlgn val="ctr"/>
        <c:lblOffset val="100"/>
        <c:noMultiLvlLbl val="0"/>
      </c:catAx>
      <c:valAx>
        <c:axId val="34981376"/>
        <c:scaling>
          <c:orientation val="minMax"/>
        </c:scaling>
        <c:delete val="1"/>
        <c:axPos val="l"/>
        <c:majorGridlines/>
        <c:numFmt formatCode="#,##0.00" sourceLinked="1"/>
        <c:majorTickMark val="out"/>
        <c:minorTickMark val="none"/>
        <c:tickLblPos val="nextTo"/>
        <c:crossAx val="3497984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mk-MK" dirty="0"/>
              <a:t>Приходи за 201</a:t>
            </a:r>
            <a:r>
              <a:rPr lang="en-US" dirty="0"/>
              <a:t>9</a:t>
            </a:r>
            <a:r>
              <a:rPr lang="mk-MK" dirty="0"/>
              <a:t> година</a:t>
            </a:r>
          </a:p>
        </c:rich>
      </c:tx>
      <c:overlay val="0"/>
    </c:title>
    <c:autoTitleDeleted val="0"/>
    <c:plotArea>
      <c:layout/>
      <c:pieChart>
        <c:varyColors val="1"/>
        <c:ser>
          <c:idx val="0"/>
          <c:order val="0"/>
          <c:tx>
            <c:strRef>
              <c:f>Sheet1!$B$1</c:f>
              <c:strCache>
                <c:ptCount val="1"/>
                <c:pt idx="0">
                  <c:v>Приходи за 2018 година</c:v>
                </c:pt>
              </c:strCache>
            </c:strRef>
          </c:tx>
          <c:dLbls>
            <c:spPr>
              <a:noFill/>
              <a:ln>
                <a:noFill/>
              </a:ln>
              <a:effectLst/>
            </c:spPr>
            <c:txPr>
              <a:bodyPr/>
              <a:lstStyle/>
              <a:p>
                <a:pPr>
                  <a:defRPr sz="1400"/>
                </a:pPr>
                <a:endParaRPr lang="en-US"/>
              </a:p>
            </c:txPr>
            <c:dLblPos val="outEnd"/>
            <c:showLegendKey val="1"/>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Даночни приходи</c:v>
                </c:pt>
                <c:pt idx="1">
                  <c:v>Неданочни приходи</c:v>
                </c:pt>
                <c:pt idx="2">
                  <c:v>Капитални приходи</c:v>
                </c:pt>
                <c:pt idx="3">
                  <c:v>Приходи од трансфери</c:v>
                </c:pt>
              </c:strCache>
            </c:strRef>
          </c:cat>
          <c:val>
            <c:numRef>
              <c:f>Sheet1!$B$2:$B$5</c:f>
              <c:numCache>
                <c:formatCode>#,##0.00</c:formatCode>
                <c:ptCount val="4"/>
                <c:pt idx="0">
                  <c:v>172520675</c:v>
                </c:pt>
                <c:pt idx="1">
                  <c:v>131507250</c:v>
                </c:pt>
                <c:pt idx="2">
                  <c:v>9410000</c:v>
                </c:pt>
                <c:pt idx="3">
                  <c:v>29130112</c:v>
                </c:pt>
              </c:numCache>
            </c:numRef>
          </c:val>
          <c:extLst>
            <c:ext xmlns:c16="http://schemas.microsoft.com/office/drawing/2014/chart" uri="{C3380CC4-5D6E-409C-BE32-E72D297353CC}">
              <c16:uniqueId val="{00000000-44F9-4B97-9CA6-967A8265E54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433241831009656"/>
          <c:y val="0.19922424309637352"/>
          <c:w val="0.24138529702135858"/>
          <c:h val="0.2152016561310118"/>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400"/>
          </a:pPr>
          <a:endParaRPr lang="en-US"/>
        </a:p>
      </c:txPr>
    </c:title>
    <c:autoTitleDeleted val="0"/>
    <c:plotArea>
      <c:layout/>
      <c:pieChart>
        <c:varyColors val="1"/>
        <c:ser>
          <c:idx val="0"/>
          <c:order val="0"/>
          <c:tx>
            <c:strRef>
              <c:f>Sheet1!$B$1</c:f>
              <c:strCache>
                <c:ptCount val="1"/>
                <c:pt idx="0">
                  <c:v>Структура на даночни приходи</c:v>
                </c:pt>
              </c:strCache>
            </c:strRef>
          </c:tx>
          <c:dLbls>
            <c:numFmt formatCode="0.00%" sourceLinked="0"/>
            <c:spPr>
              <a:noFill/>
              <a:ln>
                <a:noFill/>
              </a:ln>
              <a:effectLst/>
            </c:spPr>
            <c:txPr>
              <a:bodyPr/>
              <a:lstStyle/>
              <a:p>
                <a:pPr>
                  <a:defRPr sz="1400"/>
                </a:pPr>
                <a:endParaRPr lang="en-US"/>
              </a:p>
            </c:txPr>
            <c:dLblPos val="outEnd"/>
            <c:showLegendKey val="1"/>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Данок на доход (персонален данок)</c:v>
                </c:pt>
                <c:pt idx="1">
                  <c:v>Даноци на имот</c:v>
                </c:pt>
                <c:pt idx="2">
                  <c:v>Даноци на специфични услуги</c:v>
                </c:pt>
                <c:pt idx="3">
                  <c:v>Такси за користење или дозволи</c:v>
                </c:pt>
              </c:strCache>
            </c:strRef>
          </c:cat>
          <c:val>
            <c:numRef>
              <c:f>Sheet1!$B$2:$B$5</c:f>
              <c:numCache>
                <c:formatCode>#,##0.00</c:formatCode>
                <c:ptCount val="4"/>
                <c:pt idx="0">
                  <c:v>8930000</c:v>
                </c:pt>
                <c:pt idx="1">
                  <c:v>44000000</c:v>
                </c:pt>
                <c:pt idx="2">
                  <c:v>119390675</c:v>
                </c:pt>
                <c:pt idx="3">
                  <c:v>200000</c:v>
                </c:pt>
              </c:numCache>
            </c:numRef>
          </c:val>
          <c:extLst>
            <c:ext xmlns:c16="http://schemas.microsoft.com/office/drawing/2014/chart" uri="{C3380CC4-5D6E-409C-BE32-E72D297353CC}">
              <c16:uniqueId val="{00000000-9E3B-41CA-A714-4A1C43A01C6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96456692913386"/>
          <c:y val="0.47453572114461301"/>
          <c:w val="0.32332730368163437"/>
          <c:h val="0.32388579476345947"/>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Расходи по програми</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Sheet1!$A$2:$A$33</c:f>
              <c:strCache>
                <c:ptCount val="32"/>
                <c:pt idx="0">
                  <c:v>А0 Совет</c:v>
                </c:pt>
                <c:pt idx="1">
                  <c:v>Д0 Градоначалник</c:v>
                </c:pt>
                <c:pt idx="2">
                  <c:v>Д1 Месна Самуоупава</c:v>
                </c:pt>
                <c:pt idx="3">
                  <c:v>ДА Месна самоуправа (капитални расходи)</c:v>
                </c:pt>
                <c:pt idx="4">
                  <c:v>ЕО Општинска администрација</c:v>
                </c:pt>
                <c:pt idx="5">
                  <c:v>ЕА Општинска администрација (капитални расходи)</c:v>
                </c:pt>
                <c:pt idx="6">
                  <c:v>Ф1 Урбанистичко планирање</c:v>
                </c:pt>
                <c:pt idx="7">
                  <c:v>Ф2 - Уредување на градежно земјиште</c:v>
                </c:pt>
                <c:pt idx="8">
                  <c:v>Ф3 - Уредув. на простор во рурални подрачја</c:v>
                </c:pt>
                <c:pt idx="9">
                  <c:v>ФА- Уредув.на градеж.земј.(капитал.расх.)</c:v>
                </c:pt>
                <c:pt idx="10">
                  <c:v>ФД- Уред. на простор во рурални подр.(кап.рас.)  </c:v>
                </c:pt>
                <c:pt idx="11">
                  <c:v>Г1 - Поддршка на локален економ.разв.</c:v>
                </c:pt>
                <c:pt idx="12">
                  <c:v>ГД- Проекти за енергетска ефикасност</c:v>
                </c:pt>
                <c:pt idx="13">
                  <c:v>Ј0 -  Одржување на урбана опрема</c:v>
                </c:pt>
                <c:pt idx="14">
                  <c:v>Ј3 - Одржување на јавно осветлување</c:v>
                </c:pt>
                <c:pt idx="15">
                  <c:v>Ј4 - Јавна чистота</c:v>
                </c:pt>
                <c:pt idx="16">
                  <c:v>Ј6 - Одржување и заштита на локални патишта</c:v>
                </c:pt>
                <c:pt idx="17">
                  <c:v>Ј7 - Одржување и користење на паркови и зелени  површини </c:v>
                </c:pt>
                <c:pt idx="18">
                  <c:v>Ј8 - Други комунални услуги</c:v>
                </c:pt>
                <c:pt idx="19">
                  <c:v>ЈА - Изградба на јавно осветлување</c:v>
                </c:pt>
                <c:pt idx="20">
                  <c:v>ЈД - Изградба и реконструкција на улици</c:v>
                </c:pt>
                <c:pt idx="21">
                  <c:v>ЈЕ - Изградба на паркинг простор</c:v>
                </c:pt>
                <c:pt idx="22">
                  <c:v>ЈФ- Изградба на сообраќајна сигнализација</c:v>
                </c:pt>
                <c:pt idx="23">
                  <c:v>ЈГ - Изградба на системи за водоснабдување</c:v>
                </c:pt>
                <c:pt idx="24">
                  <c:v>ЈИ - Изградба на системи за одведување на отпадни води ( фекална и атмосферска кан.)</c:v>
                </c:pt>
                <c:pt idx="25">
                  <c:v>ЈН - Купување и поставување на урбана опрема</c:v>
                </c:pt>
                <c:pt idx="26">
                  <c:v>К2 - Музичка и сценско-уметничка дејност</c:v>
                </c:pt>
                <c:pt idx="27">
                  <c:v>Л0 - Спорт и рекреација</c:v>
                </c:pt>
                <c:pt idx="28">
                  <c:v>ЛА - Сспорт и рекреација (капитални расходи)</c:v>
                </c:pt>
                <c:pt idx="29">
                  <c:v>Р1 - Заштита на животна средина</c:v>
                </c:pt>
                <c:pt idx="30">
                  <c:v>Н1 - Основно образование</c:v>
                </c:pt>
                <c:pt idx="31">
                  <c:v>В1 - Детска градинка</c:v>
                </c:pt>
              </c:strCache>
            </c:strRef>
          </c:cat>
          <c:val>
            <c:numRef>
              <c:f>Sheet1!$B$2:$B$33</c:f>
              <c:numCache>
                <c:formatCode>#,##0</c:formatCode>
                <c:ptCount val="32"/>
                <c:pt idx="0">
                  <c:v>7815000</c:v>
                </c:pt>
                <c:pt idx="1">
                  <c:v>10336000</c:v>
                </c:pt>
                <c:pt idx="2">
                  <c:v>1420000</c:v>
                </c:pt>
                <c:pt idx="4">
                  <c:v>88710000</c:v>
                </c:pt>
                <c:pt idx="5">
                  <c:v>2000000</c:v>
                </c:pt>
                <c:pt idx="6">
                  <c:v>13800000</c:v>
                </c:pt>
                <c:pt idx="7">
                  <c:v>7985000</c:v>
                </c:pt>
                <c:pt idx="8">
                  <c:v>2330000</c:v>
                </c:pt>
                <c:pt idx="9">
                  <c:v>50790479</c:v>
                </c:pt>
                <c:pt idx="10">
                  <c:v>28436500</c:v>
                </c:pt>
                <c:pt idx="11">
                  <c:v>250000</c:v>
                </c:pt>
                <c:pt idx="12">
                  <c:v>2000000</c:v>
                </c:pt>
                <c:pt idx="13">
                  <c:v>2800000</c:v>
                </c:pt>
                <c:pt idx="14">
                  <c:v>18510000</c:v>
                </c:pt>
                <c:pt idx="15">
                  <c:v>7810000</c:v>
                </c:pt>
                <c:pt idx="16">
                  <c:v>10000000</c:v>
                </c:pt>
                <c:pt idx="17">
                  <c:v>1400000</c:v>
                </c:pt>
                <c:pt idx="18">
                  <c:v>1200000</c:v>
                </c:pt>
                <c:pt idx="19">
                  <c:v>0</c:v>
                </c:pt>
                <c:pt idx="20">
                  <c:v>36859393</c:v>
                </c:pt>
                <c:pt idx="21">
                  <c:v>1305000</c:v>
                </c:pt>
                <c:pt idx="22">
                  <c:v>300000</c:v>
                </c:pt>
                <c:pt idx="23">
                  <c:v>10200000</c:v>
                </c:pt>
                <c:pt idx="24">
                  <c:v>4300000</c:v>
                </c:pt>
                <c:pt idx="25">
                  <c:v>2000000</c:v>
                </c:pt>
                <c:pt idx="26">
                  <c:v>3845000</c:v>
                </c:pt>
                <c:pt idx="27">
                  <c:v>9330000</c:v>
                </c:pt>
                <c:pt idx="28">
                  <c:v>2000000</c:v>
                </c:pt>
                <c:pt idx="29">
                  <c:v>550000</c:v>
                </c:pt>
                <c:pt idx="30">
                  <c:v>181234443</c:v>
                </c:pt>
                <c:pt idx="31">
                  <c:v>73475000</c:v>
                </c:pt>
              </c:numCache>
            </c:numRef>
          </c:val>
          <c:extLst>
            <c:ext xmlns:c16="http://schemas.microsoft.com/office/drawing/2014/chart" uri="{C3380CC4-5D6E-409C-BE32-E72D297353CC}">
              <c16:uniqueId val="{00000000-719C-4569-884E-2521BE140C7C}"/>
            </c:ext>
          </c:extLst>
        </c:ser>
        <c:dLbls>
          <c:showLegendKey val="0"/>
          <c:showVal val="0"/>
          <c:showCatName val="0"/>
          <c:showSerName val="0"/>
          <c:showPercent val="0"/>
          <c:showBubbleSize val="0"/>
        </c:dLbls>
        <c:gapWidth val="150"/>
        <c:axId val="89477504"/>
        <c:axId val="89513984"/>
      </c:barChart>
      <c:catAx>
        <c:axId val="89477504"/>
        <c:scaling>
          <c:orientation val="minMax"/>
        </c:scaling>
        <c:delete val="0"/>
        <c:axPos val="b"/>
        <c:numFmt formatCode="General" sourceLinked="0"/>
        <c:majorTickMark val="out"/>
        <c:minorTickMark val="none"/>
        <c:tickLblPos val="nextTo"/>
        <c:crossAx val="89513984"/>
        <c:crosses val="autoZero"/>
        <c:auto val="1"/>
        <c:lblAlgn val="ctr"/>
        <c:lblOffset val="100"/>
        <c:noMultiLvlLbl val="0"/>
      </c:catAx>
      <c:valAx>
        <c:axId val="89513984"/>
        <c:scaling>
          <c:orientation val="minMax"/>
        </c:scaling>
        <c:delete val="0"/>
        <c:axPos val="l"/>
        <c:majorGridlines/>
        <c:numFmt formatCode="#,##0" sourceLinked="1"/>
        <c:majorTickMark val="out"/>
        <c:minorTickMark val="none"/>
        <c:tickLblPos val="nextTo"/>
        <c:crossAx val="89477504"/>
        <c:crosses val="autoZero"/>
        <c:crossBetween val="between"/>
      </c:valAx>
    </c:plotArea>
    <c:legend>
      <c:legendPos val="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k-MK" sz="3200" dirty="0"/>
              <a:t>Процентуално учество</a:t>
            </a:r>
          </a:p>
        </c:rich>
      </c:tx>
      <c:overlay val="0"/>
    </c:title>
    <c:autoTitleDeleted val="0"/>
    <c:plotArea>
      <c:layout/>
      <c:pieChart>
        <c:varyColors val="1"/>
        <c:ser>
          <c:idx val="0"/>
          <c:order val="0"/>
          <c:tx>
            <c:strRef>
              <c:f>Sheet1!$B$1</c:f>
              <c:strCache>
                <c:ptCount val="1"/>
                <c:pt idx="0">
                  <c:v>Процентуално учество</c:v>
                </c:pt>
              </c:strCache>
            </c:strRef>
          </c:tx>
          <c:dLbls>
            <c:numFmt formatCode="0.00%" sourceLinked="0"/>
            <c:spPr>
              <a:noFill/>
              <a:ln>
                <a:noFill/>
              </a:ln>
              <a:effectLst/>
            </c:spPr>
            <c:txPr>
              <a:bodyPr/>
              <a:lstStyle/>
              <a:p>
                <a:pPr>
                  <a:defRPr sz="1400"/>
                </a:pPr>
                <a:endParaRPr lang="en-US"/>
              </a:p>
            </c:txPr>
            <c:dLblPos val="outEnd"/>
            <c:showLegendKey val="1"/>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Тековно оперативни расходи</c:v>
                </c:pt>
                <c:pt idx="1">
                  <c:v>Капитални расходи</c:v>
                </c:pt>
              </c:strCache>
            </c:strRef>
          </c:cat>
          <c:val>
            <c:numRef>
              <c:f>Sheet1!$B$2:$B$3</c:f>
              <c:numCache>
                <c:formatCode>#,##0.00</c:formatCode>
                <c:ptCount val="2"/>
                <c:pt idx="0">
                  <c:v>436590443</c:v>
                </c:pt>
                <c:pt idx="1">
                  <c:v>158831372</c:v>
                </c:pt>
              </c:numCache>
            </c:numRef>
          </c:val>
          <c:extLst>
            <c:ext xmlns:c16="http://schemas.microsoft.com/office/drawing/2014/chart" uri="{C3380CC4-5D6E-409C-BE32-E72D297353CC}">
              <c16:uniqueId val="{00000000-97A0-459D-983C-C728AFF014DB}"/>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D0B27-2E36-4718-8E7F-000152FEA51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mk-MK"/>
        </a:p>
      </dgm:t>
    </dgm:pt>
    <dgm:pt modelId="{A256E807-AE7E-4133-9980-D4A958937685}">
      <dgm:prSet phldrT="[Text]"/>
      <dgm:spPr/>
      <dgm:t>
        <a:bodyPr/>
        <a:lstStyle/>
        <a:p>
          <a:r>
            <a:rPr lang="mk-MK"/>
            <a:t>Буџетски Календар</a:t>
          </a:r>
        </a:p>
      </dgm:t>
    </dgm:pt>
    <dgm:pt modelId="{9AA6A0B9-96C9-46C9-ABBE-CC2ECFDC9E4F}" type="parTrans" cxnId="{9039F579-054B-456B-B690-7C2D516873F3}">
      <dgm:prSet/>
      <dgm:spPr/>
      <dgm:t>
        <a:bodyPr/>
        <a:lstStyle/>
        <a:p>
          <a:endParaRPr lang="mk-MK"/>
        </a:p>
      </dgm:t>
    </dgm:pt>
    <dgm:pt modelId="{1BD3AFFB-999A-4FAC-B42E-77C7DD27C910}" type="sibTrans" cxnId="{9039F579-054B-456B-B690-7C2D516873F3}">
      <dgm:prSet/>
      <dgm:spPr/>
      <dgm:t>
        <a:bodyPr/>
        <a:lstStyle/>
        <a:p>
          <a:endParaRPr lang="mk-MK"/>
        </a:p>
      </dgm:t>
    </dgm:pt>
    <dgm:pt modelId="{926E9FF8-6D35-42BC-9344-38702A30F408}">
      <dgm:prSet phldrT="[Text]"/>
      <dgm:spPr/>
      <dgm:t>
        <a:bodyPr/>
        <a:lstStyle/>
        <a:p>
          <a:r>
            <a:rPr lang="mk-MK"/>
            <a:t>1. Советот го усвојува буџетскиот календар </a:t>
          </a:r>
          <a:r>
            <a:rPr lang="mk-MK" b="1" i="1"/>
            <a:t>Јануари</a:t>
          </a:r>
        </a:p>
      </dgm:t>
    </dgm:pt>
    <dgm:pt modelId="{392E8B01-7BE0-463A-B863-8128B65A3AEE}" type="parTrans" cxnId="{F5CEC120-9494-43F1-915B-98684A831232}">
      <dgm:prSet/>
      <dgm:spPr/>
      <dgm:t>
        <a:bodyPr/>
        <a:lstStyle/>
        <a:p>
          <a:endParaRPr lang="mk-MK"/>
        </a:p>
      </dgm:t>
    </dgm:pt>
    <dgm:pt modelId="{A55471D9-B6D3-476D-88AC-7C3421771935}" type="sibTrans" cxnId="{F5CEC120-9494-43F1-915B-98684A831232}">
      <dgm:prSet/>
      <dgm:spPr/>
      <dgm:t>
        <a:bodyPr/>
        <a:lstStyle/>
        <a:p>
          <a:endParaRPr lang="mk-MK"/>
        </a:p>
      </dgm:t>
    </dgm:pt>
    <dgm:pt modelId="{C007D2C9-685C-44BF-8102-921F3427837D}">
      <dgm:prSet phldrT="[Text]"/>
      <dgm:spPr/>
      <dgm:t>
        <a:bodyPr/>
        <a:lstStyle/>
        <a:p>
          <a:r>
            <a:rPr lang="mk-MK"/>
            <a:t>2. Подготвување општински буџетски циркулар - До 30 Јуни</a:t>
          </a:r>
        </a:p>
      </dgm:t>
    </dgm:pt>
    <dgm:pt modelId="{7AEFBF0B-972A-4886-8402-32B426A0D6E3}" type="parTrans" cxnId="{5569B356-0E0A-4B27-B4D2-B2C3D1C4E082}">
      <dgm:prSet/>
      <dgm:spPr/>
      <dgm:t>
        <a:bodyPr/>
        <a:lstStyle/>
        <a:p>
          <a:endParaRPr lang="mk-MK"/>
        </a:p>
      </dgm:t>
    </dgm:pt>
    <dgm:pt modelId="{D21DABEE-3422-4BFC-8E13-AF28E1157DB2}" type="sibTrans" cxnId="{5569B356-0E0A-4B27-B4D2-B2C3D1C4E082}">
      <dgm:prSet/>
      <dgm:spPr/>
      <dgm:t>
        <a:bodyPr/>
        <a:lstStyle/>
        <a:p>
          <a:endParaRPr lang="mk-MK"/>
        </a:p>
      </dgm:t>
    </dgm:pt>
    <dgm:pt modelId="{9DD67D9F-4264-4618-AE39-EFF2EFEEBF67}">
      <dgm:prSet phldrT="[Text]"/>
      <dgm:spPr/>
      <dgm:t>
        <a:bodyPr/>
        <a:lstStyle/>
        <a:p>
          <a:r>
            <a:rPr lang="mk-MK"/>
            <a:t>МФ доставува Циркулар -насоки за подготвување на буџет - До 30-ти Септември</a:t>
          </a:r>
        </a:p>
      </dgm:t>
    </dgm:pt>
    <dgm:pt modelId="{E5CF8580-C613-486F-BA9B-8AE23FF4E1EE}" type="parTrans" cxnId="{399B5985-F114-4F71-B812-FC9E039B5982}">
      <dgm:prSet/>
      <dgm:spPr/>
      <dgm:t>
        <a:bodyPr/>
        <a:lstStyle/>
        <a:p>
          <a:endParaRPr lang="mk-MK"/>
        </a:p>
      </dgm:t>
    </dgm:pt>
    <dgm:pt modelId="{4539E5A0-6E7B-41CA-85BB-729221E8B159}" type="sibTrans" cxnId="{399B5985-F114-4F71-B812-FC9E039B5982}">
      <dgm:prSet/>
      <dgm:spPr/>
      <dgm:t>
        <a:bodyPr/>
        <a:lstStyle/>
        <a:p>
          <a:endParaRPr lang="mk-MK"/>
        </a:p>
      </dgm:t>
    </dgm:pt>
    <dgm:pt modelId="{0FD62A59-9D07-4AA7-B3A7-6B3658BD80F3}">
      <dgm:prSet phldrT="[Text]"/>
      <dgm:spPr/>
      <dgm:t>
        <a:bodyPr/>
        <a:lstStyle/>
        <a:p>
          <a:r>
            <a:rPr lang="mk-MK"/>
            <a:t>5.Подготвување процена на вкупни приходи, разгледување, анализирање и усогласување на буџетските барања и финансиските планови - До 15-ти Октомври</a:t>
          </a:r>
        </a:p>
      </dgm:t>
    </dgm:pt>
    <dgm:pt modelId="{71B6AC0D-72A4-4EB5-B82C-3DA5FBF32622}" type="parTrans" cxnId="{99A0B3EF-7116-4F34-A498-3F7FC97F7AD9}">
      <dgm:prSet/>
      <dgm:spPr/>
      <dgm:t>
        <a:bodyPr/>
        <a:lstStyle/>
        <a:p>
          <a:endParaRPr lang="mk-MK"/>
        </a:p>
      </dgm:t>
    </dgm:pt>
    <dgm:pt modelId="{7AA34BF3-F227-4C76-BB1B-1585326B2BE7}" type="sibTrans" cxnId="{99A0B3EF-7116-4F34-A498-3F7FC97F7AD9}">
      <dgm:prSet/>
      <dgm:spPr/>
      <dgm:t>
        <a:bodyPr/>
        <a:lstStyle/>
        <a:p>
          <a:endParaRPr lang="mk-MK"/>
        </a:p>
      </dgm:t>
    </dgm:pt>
    <dgm:pt modelId="{EAA6A071-979D-47E3-9EFF-E85FAF29BF6E}">
      <dgm:prSet phldrT="[Text]"/>
      <dgm:spPr/>
      <dgm:t>
        <a:bodyPr/>
        <a:lstStyle/>
        <a:p>
          <a:r>
            <a:rPr lang="mk-MK"/>
            <a:t>3. Доставување финсиски планови и предлог предлог пресметки - До 30-ти Септември</a:t>
          </a:r>
        </a:p>
      </dgm:t>
    </dgm:pt>
    <dgm:pt modelId="{5DF52583-228B-4CFC-9F3A-396B7074561B}" type="parTrans" cxnId="{2C414E7E-A498-45DC-B44D-F68C126DBB86}">
      <dgm:prSet/>
      <dgm:spPr/>
      <dgm:t>
        <a:bodyPr/>
        <a:lstStyle/>
        <a:p>
          <a:endParaRPr lang="mk-MK"/>
        </a:p>
      </dgm:t>
    </dgm:pt>
    <dgm:pt modelId="{1BFDE14E-ECAF-42DD-B789-C4974DBFC447}" type="sibTrans" cxnId="{2C414E7E-A498-45DC-B44D-F68C126DBB86}">
      <dgm:prSet/>
      <dgm:spPr/>
      <dgm:t>
        <a:bodyPr/>
        <a:lstStyle/>
        <a:p>
          <a:endParaRPr lang="mk-MK"/>
        </a:p>
      </dgm:t>
    </dgm:pt>
    <dgm:pt modelId="{98405777-5865-43AD-BA72-F24F986013D7}">
      <dgm:prSet phldrT="[Text]"/>
      <dgm:spPr/>
      <dgm:t>
        <a:bodyPr/>
        <a:lstStyle/>
        <a:p>
          <a:r>
            <a:rPr lang="mk-MK"/>
            <a:t>6.Организирање собири со граѓани по МЗ и УЗ ОД 01-ви до 10-ти Октомври</a:t>
          </a:r>
        </a:p>
      </dgm:t>
    </dgm:pt>
    <dgm:pt modelId="{9F8FAFAD-2762-4C12-9B9C-FFCB6C71A0BE}" type="parTrans" cxnId="{3F749907-AC80-45EA-BBF5-98A6F7CA9DA0}">
      <dgm:prSet/>
      <dgm:spPr/>
      <dgm:t>
        <a:bodyPr/>
        <a:lstStyle/>
        <a:p>
          <a:endParaRPr lang="mk-MK"/>
        </a:p>
      </dgm:t>
    </dgm:pt>
    <dgm:pt modelId="{BB16DC94-6B77-46C3-AD80-07C0B0B227F5}" type="sibTrans" cxnId="{3F749907-AC80-45EA-BBF5-98A6F7CA9DA0}">
      <dgm:prSet/>
      <dgm:spPr/>
      <dgm:t>
        <a:bodyPr/>
        <a:lstStyle/>
        <a:p>
          <a:endParaRPr lang="mk-MK"/>
        </a:p>
      </dgm:t>
    </dgm:pt>
    <dgm:pt modelId="{C4A3343E-F74A-4D68-886D-B76C4A1646C8}">
      <dgm:prSet phldrT="[Text]"/>
      <dgm:spPr/>
      <dgm:t>
        <a:bodyPr/>
        <a:lstStyle/>
        <a:p>
          <a:r>
            <a:rPr lang="mk-MK"/>
            <a:t>7.Изготвување предлог буџет до достава до градоначалник на разгледување - До 10-ти Ноември</a:t>
          </a:r>
        </a:p>
      </dgm:t>
    </dgm:pt>
    <dgm:pt modelId="{C43B34B4-439B-4C12-AAF9-7ADE6E6D3B5A}" type="parTrans" cxnId="{66D59346-110B-4064-84EF-FD19BEBA7A43}">
      <dgm:prSet/>
      <dgm:spPr/>
      <dgm:t>
        <a:bodyPr/>
        <a:lstStyle/>
        <a:p>
          <a:endParaRPr lang="mk-MK"/>
        </a:p>
      </dgm:t>
    </dgm:pt>
    <dgm:pt modelId="{45699611-08C5-4943-8CB5-28773BCE07EB}" type="sibTrans" cxnId="{66D59346-110B-4064-84EF-FD19BEBA7A43}">
      <dgm:prSet/>
      <dgm:spPr/>
      <dgm:t>
        <a:bodyPr/>
        <a:lstStyle/>
        <a:p>
          <a:endParaRPr lang="mk-MK"/>
        </a:p>
      </dgm:t>
    </dgm:pt>
    <dgm:pt modelId="{7BC6B241-0BAD-4497-896D-917AFBB92EE3}">
      <dgm:prSet phldrT="[Text]"/>
      <dgm:spPr/>
      <dgm:t>
        <a:bodyPr/>
        <a:lstStyle/>
        <a:p>
          <a:r>
            <a:rPr lang="mk-MK"/>
            <a:t>8. Претсавување на предлог буџетот  - До 30-ти Ноември</a:t>
          </a:r>
        </a:p>
      </dgm:t>
    </dgm:pt>
    <dgm:pt modelId="{BC9476A8-34F4-40F8-9F8D-C6D350EC01DC}" type="parTrans" cxnId="{5CDEAA75-E4CC-41A2-A916-C435BB03AA7F}">
      <dgm:prSet/>
      <dgm:spPr/>
      <dgm:t>
        <a:bodyPr/>
        <a:lstStyle/>
        <a:p>
          <a:endParaRPr lang="mk-MK"/>
        </a:p>
      </dgm:t>
    </dgm:pt>
    <dgm:pt modelId="{2AEAD532-EF7B-41B3-B349-2662E95BAEFA}" type="sibTrans" cxnId="{5CDEAA75-E4CC-41A2-A916-C435BB03AA7F}">
      <dgm:prSet/>
      <dgm:spPr/>
      <dgm:t>
        <a:bodyPr/>
        <a:lstStyle/>
        <a:p>
          <a:endParaRPr lang="mk-MK"/>
        </a:p>
      </dgm:t>
    </dgm:pt>
    <dgm:pt modelId="{AC20114B-ED63-4ACE-98EF-3EE48377C15A}">
      <dgm:prSet phldrT="[Text]"/>
      <dgm:spPr/>
      <dgm:t>
        <a:bodyPr/>
        <a:lstStyle/>
        <a:p>
          <a:r>
            <a:rPr lang="mk-MK"/>
            <a:t>9. Доставување на конечна верзија на предлог буџетот до Советот на општината - Најдоцна до 10-ти Декември</a:t>
          </a:r>
        </a:p>
      </dgm:t>
    </dgm:pt>
    <dgm:pt modelId="{1A1252C1-85C5-4E06-8295-8B6DDD9D3ADD}" type="parTrans" cxnId="{D4BE17C5-144B-4506-9DC7-EDE4939D2C82}">
      <dgm:prSet/>
      <dgm:spPr/>
      <dgm:t>
        <a:bodyPr/>
        <a:lstStyle/>
        <a:p>
          <a:endParaRPr lang="mk-MK"/>
        </a:p>
      </dgm:t>
    </dgm:pt>
    <dgm:pt modelId="{304F709D-5DF6-4787-9C43-B299B2438A07}" type="sibTrans" cxnId="{D4BE17C5-144B-4506-9DC7-EDE4939D2C82}">
      <dgm:prSet/>
      <dgm:spPr/>
      <dgm:t>
        <a:bodyPr/>
        <a:lstStyle/>
        <a:p>
          <a:endParaRPr lang="mk-MK"/>
        </a:p>
      </dgm:t>
    </dgm:pt>
    <dgm:pt modelId="{68B119BB-2CA8-457C-B580-0A5ABF8FE1F0}">
      <dgm:prSet phldrT="[Text]"/>
      <dgm:spPr/>
      <dgm:t>
        <a:bodyPr/>
        <a:lstStyle/>
        <a:p>
          <a:r>
            <a:rPr lang="mk-MK" dirty="0"/>
            <a:t>10.Усвојување на предлог буџетот - Најдоцна до 31 Декември</a:t>
          </a:r>
        </a:p>
      </dgm:t>
    </dgm:pt>
    <dgm:pt modelId="{6A396B15-5CAC-4D25-B62C-4391B6A76602}" type="parTrans" cxnId="{534EC9B4-3146-4E61-A95B-684AA0BA2CB8}">
      <dgm:prSet/>
      <dgm:spPr/>
      <dgm:t>
        <a:bodyPr/>
        <a:lstStyle/>
        <a:p>
          <a:endParaRPr lang="mk-MK"/>
        </a:p>
      </dgm:t>
    </dgm:pt>
    <dgm:pt modelId="{D7FA97AA-6C74-436F-8288-E42B4651BBE8}" type="sibTrans" cxnId="{534EC9B4-3146-4E61-A95B-684AA0BA2CB8}">
      <dgm:prSet/>
      <dgm:spPr/>
      <dgm:t>
        <a:bodyPr/>
        <a:lstStyle/>
        <a:p>
          <a:endParaRPr lang="mk-MK"/>
        </a:p>
      </dgm:t>
    </dgm:pt>
    <dgm:pt modelId="{AF89A880-5FEC-4A03-B503-ADD11616B7C7}" type="pres">
      <dgm:prSet presAssocID="{886D0B27-2E36-4718-8E7F-000152FEA51A}" presName="Name0" presStyleCnt="0">
        <dgm:presLayoutVars>
          <dgm:chMax val="1"/>
          <dgm:dir/>
          <dgm:animLvl val="ctr"/>
          <dgm:resizeHandles val="exact"/>
        </dgm:presLayoutVars>
      </dgm:prSet>
      <dgm:spPr/>
    </dgm:pt>
    <dgm:pt modelId="{44B613CE-F5A9-44F8-9955-F27E1BDC46CE}" type="pres">
      <dgm:prSet presAssocID="{A256E807-AE7E-4133-9980-D4A958937685}" presName="centerShape" presStyleLbl="node0" presStyleIdx="0" presStyleCnt="1"/>
      <dgm:spPr/>
    </dgm:pt>
    <dgm:pt modelId="{30E3EB4D-F30A-4ECE-89D4-86FC259AE314}" type="pres">
      <dgm:prSet presAssocID="{926E9FF8-6D35-42BC-9344-38702A30F408}" presName="node" presStyleLbl="node1" presStyleIdx="0" presStyleCnt="10">
        <dgm:presLayoutVars>
          <dgm:bulletEnabled val="1"/>
        </dgm:presLayoutVars>
      </dgm:prSet>
      <dgm:spPr/>
    </dgm:pt>
    <dgm:pt modelId="{338057B2-136F-436C-A90F-C0764B2D0442}" type="pres">
      <dgm:prSet presAssocID="{926E9FF8-6D35-42BC-9344-38702A30F408}" presName="dummy" presStyleCnt="0"/>
      <dgm:spPr/>
    </dgm:pt>
    <dgm:pt modelId="{88A90A16-5EE2-42EB-9370-A693359C3971}" type="pres">
      <dgm:prSet presAssocID="{A55471D9-B6D3-476D-88AC-7C3421771935}" presName="sibTrans" presStyleLbl="sibTrans2D1" presStyleIdx="0" presStyleCnt="10"/>
      <dgm:spPr/>
    </dgm:pt>
    <dgm:pt modelId="{8572905B-BD1E-4294-94A4-31947FC8267B}" type="pres">
      <dgm:prSet presAssocID="{C007D2C9-685C-44BF-8102-921F3427837D}" presName="node" presStyleLbl="node1" presStyleIdx="1" presStyleCnt="10">
        <dgm:presLayoutVars>
          <dgm:bulletEnabled val="1"/>
        </dgm:presLayoutVars>
      </dgm:prSet>
      <dgm:spPr/>
    </dgm:pt>
    <dgm:pt modelId="{00EA3F29-7918-409D-8EA2-DC2E9322059E}" type="pres">
      <dgm:prSet presAssocID="{C007D2C9-685C-44BF-8102-921F3427837D}" presName="dummy" presStyleCnt="0"/>
      <dgm:spPr/>
    </dgm:pt>
    <dgm:pt modelId="{99C57D7D-419F-4EBD-869D-62CBA4E95160}" type="pres">
      <dgm:prSet presAssocID="{D21DABEE-3422-4BFC-8E13-AF28E1157DB2}" presName="sibTrans" presStyleLbl="sibTrans2D1" presStyleIdx="1" presStyleCnt="10"/>
      <dgm:spPr/>
    </dgm:pt>
    <dgm:pt modelId="{4B3CA187-68D2-4C52-8B5E-2B9C449D5920}" type="pres">
      <dgm:prSet presAssocID="{EAA6A071-979D-47E3-9EFF-E85FAF29BF6E}" presName="node" presStyleLbl="node1" presStyleIdx="2" presStyleCnt="10">
        <dgm:presLayoutVars>
          <dgm:bulletEnabled val="1"/>
        </dgm:presLayoutVars>
      </dgm:prSet>
      <dgm:spPr/>
    </dgm:pt>
    <dgm:pt modelId="{3100C59D-1AA2-41F2-9265-43F87F7B55BA}" type="pres">
      <dgm:prSet presAssocID="{EAA6A071-979D-47E3-9EFF-E85FAF29BF6E}" presName="dummy" presStyleCnt="0"/>
      <dgm:spPr/>
    </dgm:pt>
    <dgm:pt modelId="{BB068E3F-B1E2-4941-A48C-6F7F1D442F44}" type="pres">
      <dgm:prSet presAssocID="{1BFDE14E-ECAF-42DD-B789-C4974DBFC447}" presName="sibTrans" presStyleLbl="sibTrans2D1" presStyleIdx="2" presStyleCnt="10"/>
      <dgm:spPr/>
    </dgm:pt>
    <dgm:pt modelId="{736E604C-0BAF-4EB9-86FD-2F3AAB8EB343}" type="pres">
      <dgm:prSet presAssocID="{9DD67D9F-4264-4618-AE39-EFF2EFEEBF67}" presName="node" presStyleLbl="node1" presStyleIdx="3" presStyleCnt="10">
        <dgm:presLayoutVars>
          <dgm:bulletEnabled val="1"/>
        </dgm:presLayoutVars>
      </dgm:prSet>
      <dgm:spPr/>
    </dgm:pt>
    <dgm:pt modelId="{F242C24B-8393-4F78-B059-062D720A1B59}" type="pres">
      <dgm:prSet presAssocID="{9DD67D9F-4264-4618-AE39-EFF2EFEEBF67}" presName="dummy" presStyleCnt="0"/>
      <dgm:spPr/>
    </dgm:pt>
    <dgm:pt modelId="{2823706D-909C-438C-90A9-01C9BCD7A8A9}" type="pres">
      <dgm:prSet presAssocID="{4539E5A0-6E7B-41CA-85BB-729221E8B159}" presName="sibTrans" presStyleLbl="sibTrans2D1" presStyleIdx="3" presStyleCnt="10"/>
      <dgm:spPr/>
    </dgm:pt>
    <dgm:pt modelId="{A28B69F2-74A9-4009-AA25-F2156133825A}" type="pres">
      <dgm:prSet presAssocID="{0FD62A59-9D07-4AA7-B3A7-6B3658BD80F3}" presName="node" presStyleLbl="node1" presStyleIdx="4" presStyleCnt="10">
        <dgm:presLayoutVars>
          <dgm:bulletEnabled val="1"/>
        </dgm:presLayoutVars>
      </dgm:prSet>
      <dgm:spPr/>
    </dgm:pt>
    <dgm:pt modelId="{0FFBC65E-124C-4964-BE63-701E8DDBF0BA}" type="pres">
      <dgm:prSet presAssocID="{0FD62A59-9D07-4AA7-B3A7-6B3658BD80F3}" presName="dummy" presStyleCnt="0"/>
      <dgm:spPr/>
    </dgm:pt>
    <dgm:pt modelId="{20A053C9-2476-49D9-B976-EF67F03708C7}" type="pres">
      <dgm:prSet presAssocID="{7AA34BF3-F227-4C76-BB1B-1585326B2BE7}" presName="sibTrans" presStyleLbl="sibTrans2D1" presStyleIdx="4" presStyleCnt="10"/>
      <dgm:spPr/>
    </dgm:pt>
    <dgm:pt modelId="{ACE1B8AA-95D0-4A7C-BAF0-3B5FF545751B}" type="pres">
      <dgm:prSet presAssocID="{98405777-5865-43AD-BA72-F24F986013D7}" presName="node" presStyleLbl="node1" presStyleIdx="5" presStyleCnt="10">
        <dgm:presLayoutVars>
          <dgm:bulletEnabled val="1"/>
        </dgm:presLayoutVars>
      </dgm:prSet>
      <dgm:spPr/>
    </dgm:pt>
    <dgm:pt modelId="{CCC1AF5B-D473-4105-9913-7D43A966BABD}" type="pres">
      <dgm:prSet presAssocID="{98405777-5865-43AD-BA72-F24F986013D7}" presName="dummy" presStyleCnt="0"/>
      <dgm:spPr/>
    </dgm:pt>
    <dgm:pt modelId="{3B48DEFB-5F70-4D61-8E5A-7A37CD28D4EA}" type="pres">
      <dgm:prSet presAssocID="{BB16DC94-6B77-46C3-AD80-07C0B0B227F5}" presName="sibTrans" presStyleLbl="sibTrans2D1" presStyleIdx="5" presStyleCnt="10"/>
      <dgm:spPr/>
    </dgm:pt>
    <dgm:pt modelId="{C9F38E6C-4593-4D6C-963B-932E8369DDDA}" type="pres">
      <dgm:prSet presAssocID="{C4A3343E-F74A-4D68-886D-B76C4A1646C8}" presName="node" presStyleLbl="node1" presStyleIdx="6" presStyleCnt="10">
        <dgm:presLayoutVars>
          <dgm:bulletEnabled val="1"/>
        </dgm:presLayoutVars>
      </dgm:prSet>
      <dgm:spPr/>
    </dgm:pt>
    <dgm:pt modelId="{E6E621FF-512D-45EB-B628-7AF6C61DFA9D}" type="pres">
      <dgm:prSet presAssocID="{C4A3343E-F74A-4D68-886D-B76C4A1646C8}" presName="dummy" presStyleCnt="0"/>
      <dgm:spPr/>
    </dgm:pt>
    <dgm:pt modelId="{7E8F1F02-40B8-4DB0-A1FF-E0E07D8C1309}" type="pres">
      <dgm:prSet presAssocID="{45699611-08C5-4943-8CB5-28773BCE07EB}" presName="sibTrans" presStyleLbl="sibTrans2D1" presStyleIdx="6" presStyleCnt="10"/>
      <dgm:spPr/>
    </dgm:pt>
    <dgm:pt modelId="{C2D9B4D0-2DDC-4C05-923E-6121AAEF9D34}" type="pres">
      <dgm:prSet presAssocID="{7BC6B241-0BAD-4497-896D-917AFBB92EE3}" presName="node" presStyleLbl="node1" presStyleIdx="7" presStyleCnt="10">
        <dgm:presLayoutVars>
          <dgm:bulletEnabled val="1"/>
        </dgm:presLayoutVars>
      </dgm:prSet>
      <dgm:spPr/>
    </dgm:pt>
    <dgm:pt modelId="{19F33505-4EFA-44CC-A4DD-FFBE70F32F76}" type="pres">
      <dgm:prSet presAssocID="{7BC6B241-0BAD-4497-896D-917AFBB92EE3}" presName="dummy" presStyleCnt="0"/>
      <dgm:spPr/>
    </dgm:pt>
    <dgm:pt modelId="{E403BCE4-FCE4-45DC-8B65-E86697DD7D22}" type="pres">
      <dgm:prSet presAssocID="{2AEAD532-EF7B-41B3-B349-2662E95BAEFA}" presName="sibTrans" presStyleLbl="sibTrans2D1" presStyleIdx="7" presStyleCnt="10"/>
      <dgm:spPr/>
    </dgm:pt>
    <dgm:pt modelId="{5F62B72D-9A1C-4F47-8833-9081C87F6F6A}" type="pres">
      <dgm:prSet presAssocID="{AC20114B-ED63-4ACE-98EF-3EE48377C15A}" presName="node" presStyleLbl="node1" presStyleIdx="8" presStyleCnt="10">
        <dgm:presLayoutVars>
          <dgm:bulletEnabled val="1"/>
        </dgm:presLayoutVars>
      </dgm:prSet>
      <dgm:spPr/>
    </dgm:pt>
    <dgm:pt modelId="{B08162AF-5740-4150-90E0-4863145142B0}" type="pres">
      <dgm:prSet presAssocID="{AC20114B-ED63-4ACE-98EF-3EE48377C15A}" presName="dummy" presStyleCnt="0"/>
      <dgm:spPr/>
    </dgm:pt>
    <dgm:pt modelId="{A6F99C69-4635-44EB-B295-D93E16A3B160}" type="pres">
      <dgm:prSet presAssocID="{304F709D-5DF6-4787-9C43-B299B2438A07}" presName="sibTrans" presStyleLbl="sibTrans2D1" presStyleIdx="8" presStyleCnt="10"/>
      <dgm:spPr/>
    </dgm:pt>
    <dgm:pt modelId="{C20D56AB-2090-41DE-A0C9-43F61220EAB3}" type="pres">
      <dgm:prSet presAssocID="{68B119BB-2CA8-457C-B580-0A5ABF8FE1F0}" presName="node" presStyleLbl="node1" presStyleIdx="9" presStyleCnt="10">
        <dgm:presLayoutVars>
          <dgm:bulletEnabled val="1"/>
        </dgm:presLayoutVars>
      </dgm:prSet>
      <dgm:spPr/>
    </dgm:pt>
    <dgm:pt modelId="{B89060DE-3718-495C-8A3E-33CCF3183DC3}" type="pres">
      <dgm:prSet presAssocID="{68B119BB-2CA8-457C-B580-0A5ABF8FE1F0}" presName="dummy" presStyleCnt="0"/>
      <dgm:spPr/>
    </dgm:pt>
    <dgm:pt modelId="{84D04A9E-4F47-43EE-B7E2-34C40E4BA992}" type="pres">
      <dgm:prSet presAssocID="{D7FA97AA-6C74-436F-8288-E42B4651BBE8}" presName="sibTrans" presStyleLbl="sibTrans2D1" presStyleIdx="9" presStyleCnt="10"/>
      <dgm:spPr/>
    </dgm:pt>
  </dgm:ptLst>
  <dgm:cxnLst>
    <dgm:cxn modelId="{9AD65903-FA23-43BD-8361-4E228B53CB79}" type="presOf" srcId="{2AEAD532-EF7B-41B3-B349-2662E95BAEFA}" destId="{E403BCE4-FCE4-45DC-8B65-E86697DD7D22}" srcOrd="0" destOrd="0" presId="urn:microsoft.com/office/officeart/2005/8/layout/radial6"/>
    <dgm:cxn modelId="{3F749907-AC80-45EA-BBF5-98A6F7CA9DA0}" srcId="{A256E807-AE7E-4133-9980-D4A958937685}" destId="{98405777-5865-43AD-BA72-F24F986013D7}" srcOrd="5" destOrd="0" parTransId="{9F8FAFAD-2762-4C12-9B9C-FFCB6C71A0BE}" sibTransId="{BB16DC94-6B77-46C3-AD80-07C0B0B227F5}"/>
    <dgm:cxn modelId="{983DF10B-3B3B-4E81-93C9-2F6421223406}" type="presOf" srcId="{A256E807-AE7E-4133-9980-D4A958937685}" destId="{44B613CE-F5A9-44F8-9955-F27E1BDC46CE}" srcOrd="0" destOrd="0" presId="urn:microsoft.com/office/officeart/2005/8/layout/radial6"/>
    <dgm:cxn modelId="{37047917-4637-437E-9B4A-D8D4EC6E8950}" type="presOf" srcId="{98405777-5865-43AD-BA72-F24F986013D7}" destId="{ACE1B8AA-95D0-4A7C-BAF0-3B5FF545751B}" srcOrd="0" destOrd="0" presId="urn:microsoft.com/office/officeart/2005/8/layout/radial6"/>
    <dgm:cxn modelId="{F5CEC120-9494-43F1-915B-98684A831232}" srcId="{A256E807-AE7E-4133-9980-D4A958937685}" destId="{926E9FF8-6D35-42BC-9344-38702A30F408}" srcOrd="0" destOrd="0" parTransId="{392E8B01-7BE0-463A-B863-8128B65A3AEE}" sibTransId="{A55471D9-B6D3-476D-88AC-7C3421771935}"/>
    <dgm:cxn modelId="{B0885123-AC89-40EC-B49F-2D64B9064126}" type="presOf" srcId="{4539E5A0-6E7B-41CA-85BB-729221E8B159}" destId="{2823706D-909C-438C-90A9-01C9BCD7A8A9}" srcOrd="0" destOrd="0" presId="urn:microsoft.com/office/officeart/2005/8/layout/radial6"/>
    <dgm:cxn modelId="{DE93ED24-86DD-4911-8EE9-43836D7C492A}" type="presOf" srcId="{7BC6B241-0BAD-4497-896D-917AFBB92EE3}" destId="{C2D9B4D0-2DDC-4C05-923E-6121AAEF9D34}" srcOrd="0" destOrd="0" presId="urn:microsoft.com/office/officeart/2005/8/layout/radial6"/>
    <dgm:cxn modelId="{09FDFD2A-4E73-4A73-85C1-BF5C72C3F8EB}" type="presOf" srcId="{EAA6A071-979D-47E3-9EFF-E85FAF29BF6E}" destId="{4B3CA187-68D2-4C52-8B5E-2B9C449D5920}" srcOrd="0" destOrd="0" presId="urn:microsoft.com/office/officeart/2005/8/layout/radial6"/>
    <dgm:cxn modelId="{C1660836-6776-4861-B98E-1E333E02E453}" type="presOf" srcId="{AC20114B-ED63-4ACE-98EF-3EE48377C15A}" destId="{5F62B72D-9A1C-4F47-8833-9081C87F6F6A}" srcOrd="0" destOrd="0" presId="urn:microsoft.com/office/officeart/2005/8/layout/radial6"/>
    <dgm:cxn modelId="{30D17B37-0B59-430B-8638-C6DDD99F9A97}" type="presOf" srcId="{D7FA97AA-6C74-436F-8288-E42B4651BBE8}" destId="{84D04A9E-4F47-43EE-B7E2-34C40E4BA992}" srcOrd="0" destOrd="0" presId="urn:microsoft.com/office/officeart/2005/8/layout/radial6"/>
    <dgm:cxn modelId="{9C7DDA5E-1AB1-48F6-8982-B1DE0A55E053}" type="presOf" srcId="{68B119BB-2CA8-457C-B580-0A5ABF8FE1F0}" destId="{C20D56AB-2090-41DE-A0C9-43F61220EAB3}" srcOrd="0" destOrd="0" presId="urn:microsoft.com/office/officeart/2005/8/layout/radial6"/>
    <dgm:cxn modelId="{66D59346-110B-4064-84EF-FD19BEBA7A43}" srcId="{A256E807-AE7E-4133-9980-D4A958937685}" destId="{C4A3343E-F74A-4D68-886D-B76C4A1646C8}" srcOrd="6" destOrd="0" parTransId="{C43B34B4-439B-4C12-AAF9-7ADE6E6D3B5A}" sibTransId="{45699611-08C5-4943-8CB5-28773BCE07EB}"/>
    <dgm:cxn modelId="{7CA05871-F65A-4754-AAB8-F81CAB37E591}" type="presOf" srcId="{926E9FF8-6D35-42BC-9344-38702A30F408}" destId="{30E3EB4D-F30A-4ECE-89D4-86FC259AE314}" srcOrd="0" destOrd="0" presId="urn:microsoft.com/office/officeart/2005/8/layout/radial6"/>
    <dgm:cxn modelId="{5CDEAA75-E4CC-41A2-A916-C435BB03AA7F}" srcId="{A256E807-AE7E-4133-9980-D4A958937685}" destId="{7BC6B241-0BAD-4497-896D-917AFBB92EE3}" srcOrd="7" destOrd="0" parTransId="{BC9476A8-34F4-40F8-9F8D-C6D350EC01DC}" sibTransId="{2AEAD532-EF7B-41B3-B349-2662E95BAEFA}"/>
    <dgm:cxn modelId="{5569B356-0E0A-4B27-B4D2-B2C3D1C4E082}" srcId="{A256E807-AE7E-4133-9980-D4A958937685}" destId="{C007D2C9-685C-44BF-8102-921F3427837D}" srcOrd="1" destOrd="0" parTransId="{7AEFBF0B-972A-4886-8402-32B426A0D6E3}" sibTransId="{D21DABEE-3422-4BFC-8E13-AF28E1157DB2}"/>
    <dgm:cxn modelId="{9039F579-054B-456B-B690-7C2D516873F3}" srcId="{886D0B27-2E36-4718-8E7F-000152FEA51A}" destId="{A256E807-AE7E-4133-9980-D4A958937685}" srcOrd="0" destOrd="0" parTransId="{9AA6A0B9-96C9-46C9-ABBE-CC2ECFDC9E4F}" sibTransId="{1BD3AFFB-999A-4FAC-B42E-77C7DD27C910}"/>
    <dgm:cxn modelId="{2C414E7E-A498-45DC-B44D-F68C126DBB86}" srcId="{A256E807-AE7E-4133-9980-D4A958937685}" destId="{EAA6A071-979D-47E3-9EFF-E85FAF29BF6E}" srcOrd="2" destOrd="0" parTransId="{5DF52583-228B-4CFC-9F3A-396B7074561B}" sibTransId="{1BFDE14E-ECAF-42DD-B789-C4974DBFC447}"/>
    <dgm:cxn modelId="{399B5985-F114-4F71-B812-FC9E039B5982}" srcId="{A256E807-AE7E-4133-9980-D4A958937685}" destId="{9DD67D9F-4264-4618-AE39-EFF2EFEEBF67}" srcOrd="3" destOrd="0" parTransId="{E5CF8580-C613-486F-BA9B-8AE23FF4E1EE}" sibTransId="{4539E5A0-6E7B-41CA-85BB-729221E8B159}"/>
    <dgm:cxn modelId="{4311E788-CC9A-413D-A26C-4F67C2AEBEFF}" type="presOf" srcId="{304F709D-5DF6-4787-9C43-B299B2438A07}" destId="{A6F99C69-4635-44EB-B295-D93E16A3B160}" srcOrd="0" destOrd="0" presId="urn:microsoft.com/office/officeart/2005/8/layout/radial6"/>
    <dgm:cxn modelId="{53105997-2C3A-4D7C-8F49-1BE9AE157554}" type="presOf" srcId="{C007D2C9-685C-44BF-8102-921F3427837D}" destId="{8572905B-BD1E-4294-94A4-31947FC8267B}" srcOrd="0" destOrd="0" presId="urn:microsoft.com/office/officeart/2005/8/layout/radial6"/>
    <dgm:cxn modelId="{1FD49B9D-60F1-4CE3-80F0-659B0DCCFA0B}" type="presOf" srcId="{C4A3343E-F74A-4D68-886D-B76C4A1646C8}" destId="{C9F38E6C-4593-4D6C-963B-932E8369DDDA}" srcOrd="0" destOrd="0" presId="urn:microsoft.com/office/officeart/2005/8/layout/radial6"/>
    <dgm:cxn modelId="{EEE0A39E-F27E-439E-B4AD-649AE932080F}" type="presOf" srcId="{886D0B27-2E36-4718-8E7F-000152FEA51A}" destId="{AF89A880-5FEC-4A03-B503-ADD11616B7C7}" srcOrd="0" destOrd="0" presId="urn:microsoft.com/office/officeart/2005/8/layout/radial6"/>
    <dgm:cxn modelId="{5E7EF2A7-E4C3-4AB9-8E4E-5B83A0C794D4}" type="presOf" srcId="{BB16DC94-6B77-46C3-AD80-07C0B0B227F5}" destId="{3B48DEFB-5F70-4D61-8E5A-7A37CD28D4EA}" srcOrd="0" destOrd="0" presId="urn:microsoft.com/office/officeart/2005/8/layout/radial6"/>
    <dgm:cxn modelId="{534EC9B4-3146-4E61-A95B-684AA0BA2CB8}" srcId="{A256E807-AE7E-4133-9980-D4A958937685}" destId="{68B119BB-2CA8-457C-B580-0A5ABF8FE1F0}" srcOrd="9" destOrd="0" parTransId="{6A396B15-5CAC-4D25-B62C-4391B6A76602}" sibTransId="{D7FA97AA-6C74-436F-8288-E42B4651BBE8}"/>
    <dgm:cxn modelId="{C835C8B5-B8D5-4295-A67A-0A78919E1AFB}" type="presOf" srcId="{45699611-08C5-4943-8CB5-28773BCE07EB}" destId="{7E8F1F02-40B8-4DB0-A1FF-E0E07D8C1309}" srcOrd="0" destOrd="0" presId="urn:microsoft.com/office/officeart/2005/8/layout/radial6"/>
    <dgm:cxn modelId="{ADECFEC1-8487-4F55-843E-9BBE1CFBCA1C}" type="presOf" srcId="{0FD62A59-9D07-4AA7-B3A7-6B3658BD80F3}" destId="{A28B69F2-74A9-4009-AA25-F2156133825A}" srcOrd="0" destOrd="0" presId="urn:microsoft.com/office/officeart/2005/8/layout/radial6"/>
    <dgm:cxn modelId="{D4BE17C5-144B-4506-9DC7-EDE4939D2C82}" srcId="{A256E807-AE7E-4133-9980-D4A958937685}" destId="{AC20114B-ED63-4ACE-98EF-3EE48377C15A}" srcOrd="8" destOrd="0" parTransId="{1A1252C1-85C5-4E06-8295-8B6DDD9D3ADD}" sibTransId="{304F709D-5DF6-4787-9C43-B299B2438A07}"/>
    <dgm:cxn modelId="{B72FC3CA-0C9A-40EF-8461-00583D6A6733}" type="presOf" srcId="{D21DABEE-3422-4BFC-8E13-AF28E1157DB2}" destId="{99C57D7D-419F-4EBD-869D-62CBA4E95160}" srcOrd="0" destOrd="0" presId="urn:microsoft.com/office/officeart/2005/8/layout/radial6"/>
    <dgm:cxn modelId="{BD40BBD9-32B0-40F2-A847-AF6F43140B83}" type="presOf" srcId="{A55471D9-B6D3-476D-88AC-7C3421771935}" destId="{88A90A16-5EE2-42EB-9370-A693359C3971}" srcOrd="0" destOrd="0" presId="urn:microsoft.com/office/officeart/2005/8/layout/radial6"/>
    <dgm:cxn modelId="{99A0B3EF-7116-4F34-A498-3F7FC97F7AD9}" srcId="{A256E807-AE7E-4133-9980-D4A958937685}" destId="{0FD62A59-9D07-4AA7-B3A7-6B3658BD80F3}" srcOrd="4" destOrd="0" parTransId="{71B6AC0D-72A4-4EB5-B82C-3DA5FBF32622}" sibTransId="{7AA34BF3-F227-4C76-BB1B-1585326B2BE7}"/>
    <dgm:cxn modelId="{555A6AF5-21FD-47B8-BAB1-CFB1D340727C}" type="presOf" srcId="{9DD67D9F-4264-4618-AE39-EFF2EFEEBF67}" destId="{736E604C-0BAF-4EB9-86FD-2F3AAB8EB343}" srcOrd="0" destOrd="0" presId="urn:microsoft.com/office/officeart/2005/8/layout/radial6"/>
    <dgm:cxn modelId="{8635A4F6-2AE8-462A-AF85-FE25D260B6E7}" type="presOf" srcId="{1BFDE14E-ECAF-42DD-B789-C4974DBFC447}" destId="{BB068E3F-B1E2-4941-A48C-6F7F1D442F44}" srcOrd="0" destOrd="0" presId="urn:microsoft.com/office/officeart/2005/8/layout/radial6"/>
    <dgm:cxn modelId="{87C84EFF-9D81-4512-8D51-B275DB118F75}" type="presOf" srcId="{7AA34BF3-F227-4C76-BB1B-1585326B2BE7}" destId="{20A053C9-2476-49D9-B976-EF67F03708C7}" srcOrd="0" destOrd="0" presId="urn:microsoft.com/office/officeart/2005/8/layout/radial6"/>
    <dgm:cxn modelId="{FDDA5C5C-D69C-4FD3-82B3-D93D8098C40E}" type="presParOf" srcId="{AF89A880-5FEC-4A03-B503-ADD11616B7C7}" destId="{44B613CE-F5A9-44F8-9955-F27E1BDC46CE}" srcOrd="0" destOrd="0" presId="urn:microsoft.com/office/officeart/2005/8/layout/radial6"/>
    <dgm:cxn modelId="{A013EC9F-0F83-4207-9801-0E10F3767B47}" type="presParOf" srcId="{AF89A880-5FEC-4A03-B503-ADD11616B7C7}" destId="{30E3EB4D-F30A-4ECE-89D4-86FC259AE314}" srcOrd="1" destOrd="0" presId="urn:microsoft.com/office/officeart/2005/8/layout/radial6"/>
    <dgm:cxn modelId="{1BE2B52D-BD09-41E9-9D86-8C9C4B3E7A70}" type="presParOf" srcId="{AF89A880-5FEC-4A03-B503-ADD11616B7C7}" destId="{338057B2-136F-436C-A90F-C0764B2D0442}" srcOrd="2" destOrd="0" presId="urn:microsoft.com/office/officeart/2005/8/layout/radial6"/>
    <dgm:cxn modelId="{4AC7D7B7-E3E0-43A3-B9D1-6C929ED298AD}" type="presParOf" srcId="{AF89A880-5FEC-4A03-B503-ADD11616B7C7}" destId="{88A90A16-5EE2-42EB-9370-A693359C3971}" srcOrd="3" destOrd="0" presId="urn:microsoft.com/office/officeart/2005/8/layout/radial6"/>
    <dgm:cxn modelId="{3C015A09-35F0-47F5-82C5-B7E69A695327}" type="presParOf" srcId="{AF89A880-5FEC-4A03-B503-ADD11616B7C7}" destId="{8572905B-BD1E-4294-94A4-31947FC8267B}" srcOrd="4" destOrd="0" presId="urn:microsoft.com/office/officeart/2005/8/layout/radial6"/>
    <dgm:cxn modelId="{4F470749-BD72-4E92-A71A-34C22177D4D4}" type="presParOf" srcId="{AF89A880-5FEC-4A03-B503-ADD11616B7C7}" destId="{00EA3F29-7918-409D-8EA2-DC2E9322059E}" srcOrd="5" destOrd="0" presId="urn:microsoft.com/office/officeart/2005/8/layout/radial6"/>
    <dgm:cxn modelId="{32694165-3ABA-4079-8E98-BE4974ADB545}" type="presParOf" srcId="{AF89A880-5FEC-4A03-B503-ADD11616B7C7}" destId="{99C57D7D-419F-4EBD-869D-62CBA4E95160}" srcOrd="6" destOrd="0" presId="urn:microsoft.com/office/officeart/2005/8/layout/radial6"/>
    <dgm:cxn modelId="{F5CC2006-CDF9-4E7D-BA81-D160F4EB705B}" type="presParOf" srcId="{AF89A880-5FEC-4A03-B503-ADD11616B7C7}" destId="{4B3CA187-68D2-4C52-8B5E-2B9C449D5920}" srcOrd="7" destOrd="0" presId="urn:microsoft.com/office/officeart/2005/8/layout/radial6"/>
    <dgm:cxn modelId="{C688C3C2-66F3-481B-BFC6-EE7D1846547C}" type="presParOf" srcId="{AF89A880-5FEC-4A03-B503-ADD11616B7C7}" destId="{3100C59D-1AA2-41F2-9265-43F87F7B55BA}" srcOrd="8" destOrd="0" presId="urn:microsoft.com/office/officeart/2005/8/layout/radial6"/>
    <dgm:cxn modelId="{DCDF987D-4FD0-4F79-B417-3C15CB88B7C5}" type="presParOf" srcId="{AF89A880-5FEC-4A03-B503-ADD11616B7C7}" destId="{BB068E3F-B1E2-4941-A48C-6F7F1D442F44}" srcOrd="9" destOrd="0" presId="urn:microsoft.com/office/officeart/2005/8/layout/radial6"/>
    <dgm:cxn modelId="{8C2E3A98-3C9E-4EDB-B5CD-26818D765300}" type="presParOf" srcId="{AF89A880-5FEC-4A03-B503-ADD11616B7C7}" destId="{736E604C-0BAF-4EB9-86FD-2F3AAB8EB343}" srcOrd="10" destOrd="0" presId="urn:microsoft.com/office/officeart/2005/8/layout/radial6"/>
    <dgm:cxn modelId="{35FC3811-DBE9-4215-9B64-EBC070D0797B}" type="presParOf" srcId="{AF89A880-5FEC-4A03-B503-ADD11616B7C7}" destId="{F242C24B-8393-4F78-B059-062D720A1B59}" srcOrd="11" destOrd="0" presId="urn:microsoft.com/office/officeart/2005/8/layout/radial6"/>
    <dgm:cxn modelId="{F6FD3BD8-041D-4D84-81C8-91F07E5CCC9D}" type="presParOf" srcId="{AF89A880-5FEC-4A03-B503-ADD11616B7C7}" destId="{2823706D-909C-438C-90A9-01C9BCD7A8A9}" srcOrd="12" destOrd="0" presId="urn:microsoft.com/office/officeart/2005/8/layout/radial6"/>
    <dgm:cxn modelId="{75AE6B31-3719-409F-BA4E-AF2F07562EA7}" type="presParOf" srcId="{AF89A880-5FEC-4A03-B503-ADD11616B7C7}" destId="{A28B69F2-74A9-4009-AA25-F2156133825A}" srcOrd="13" destOrd="0" presId="urn:microsoft.com/office/officeart/2005/8/layout/radial6"/>
    <dgm:cxn modelId="{C1605A7C-1080-4EBF-B4E6-A395B92655D5}" type="presParOf" srcId="{AF89A880-5FEC-4A03-B503-ADD11616B7C7}" destId="{0FFBC65E-124C-4964-BE63-701E8DDBF0BA}" srcOrd="14" destOrd="0" presId="urn:microsoft.com/office/officeart/2005/8/layout/radial6"/>
    <dgm:cxn modelId="{C7232D78-9283-42D4-B94F-D918037CF398}" type="presParOf" srcId="{AF89A880-5FEC-4A03-B503-ADD11616B7C7}" destId="{20A053C9-2476-49D9-B976-EF67F03708C7}" srcOrd="15" destOrd="0" presId="urn:microsoft.com/office/officeart/2005/8/layout/radial6"/>
    <dgm:cxn modelId="{24E0917E-78F9-49BC-86B4-E8D5D5715D60}" type="presParOf" srcId="{AF89A880-5FEC-4A03-B503-ADD11616B7C7}" destId="{ACE1B8AA-95D0-4A7C-BAF0-3B5FF545751B}" srcOrd="16" destOrd="0" presId="urn:microsoft.com/office/officeart/2005/8/layout/radial6"/>
    <dgm:cxn modelId="{B8D280E8-98F7-4A42-96C1-311E51378193}" type="presParOf" srcId="{AF89A880-5FEC-4A03-B503-ADD11616B7C7}" destId="{CCC1AF5B-D473-4105-9913-7D43A966BABD}" srcOrd="17" destOrd="0" presId="urn:microsoft.com/office/officeart/2005/8/layout/radial6"/>
    <dgm:cxn modelId="{6BCBA773-0288-4570-9111-C2C433B83EAB}" type="presParOf" srcId="{AF89A880-5FEC-4A03-B503-ADD11616B7C7}" destId="{3B48DEFB-5F70-4D61-8E5A-7A37CD28D4EA}" srcOrd="18" destOrd="0" presId="urn:microsoft.com/office/officeart/2005/8/layout/radial6"/>
    <dgm:cxn modelId="{063F4F3B-7C80-45C3-8D19-4B618AA951D8}" type="presParOf" srcId="{AF89A880-5FEC-4A03-B503-ADD11616B7C7}" destId="{C9F38E6C-4593-4D6C-963B-932E8369DDDA}" srcOrd="19" destOrd="0" presId="urn:microsoft.com/office/officeart/2005/8/layout/radial6"/>
    <dgm:cxn modelId="{F0A364F8-3767-41AC-B0E1-84D9DBCDA98C}" type="presParOf" srcId="{AF89A880-5FEC-4A03-B503-ADD11616B7C7}" destId="{E6E621FF-512D-45EB-B628-7AF6C61DFA9D}" srcOrd="20" destOrd="0" presId="urn:microsoft.com/office/officeart/2005/8/layout/radial6"/>
    <dgm:cxn modelId="{842DC472-108B-459E-8C73-4C1DA8AB33DD}" type="presParOf" srcId="{AF89A880-5FEC-4A03-B503-ADD11616B7C7}" destId="{7E8F1F02-40B8-4DB0-A1FF-E0E07D8C1309}" srcOrd="21" destOrd="0" presId="urn:microsoft.com/office/officeart/2005/8/layout/radial6"/>
    <dgm:cxn modelId="{E8DDCDF7-B9CA-45B8-A70B-CF7102E3A492}" type="presParOf" srcId="{AF89A880-5FEC-4A03-B503-ADD11616B7C7}" destId="{C2D9B4D0-2DDC-4C05-923E-6121AAEF9D34}" srcOrd="22" destOrd="0" presId="urn:microsoft.com/office/officeart/2005/8/layout/radial6"/>
    <dgm:cxn modelId="{02B806E6-ADCA-4BCA-8E82-090F6024E272}" type="presParOf" srcId="{AF89A880-5FEC-4A03-B503-ADD11616B7C7}" destId="{19F33505-4EFA-44CC-A4DD-FFBE70F32F76}" srcOrd="23" destOrd="0" presId="urn:microsoft.com/office/officeart/2005/8/layout/radial6"/>
    <dgm:cxn modelId="{98462EAC-F226-495B-B113-E81CCC6D5ACD}" type="presParOf" srcId="{AF89A880-5FEC-4A03-B503-ADD11616B7C7}" destId="{E403BCE4-FCE4-45DC-8B65-E86697DD7D22}" srcOrd="24" destOrd="0" presId="urn:microsoft.com/office/officeart/2005/8/layout/radial6"/>
    <dgm:cxn modelId="{9449F99A-65A4-47A5-BE70-6411569DDF24}" type="presParOf" srcId="{AF89A880-5FEC-4A03-B503-ADD11616B7C7}" destId="{5F62B72D-9A1C-4F47-8833-9081C87F6F6A}" srcOrd="25" destOrd="0" presId="urn:microsoft.com/office/officeart/2005/8/layout/radial6"/>
    <dgm:cxn modelId="{3ED211C1-0531-4756-AB55-EA2DAA9FD1C1}" type="presParOf" srcId="{AF89A880-5FEC-4A03-B503-ADD11616B7C7}" destId="{B08162AF-5740-4150-90E0-4863145142B0}" srcOrd="26" destOrd="0" presId="urn:microsoft.com/office/officeart/2005/8/layout/radial6"/>
    <dgm:cxn modelId="{2443263E-4277-4DBD-9AA2-E623A4CBA84A}" type="presParOf" srcId="{AF89A880-5FEC-4A03-B503-ADD11616B7C7}" destId="{A6F99C69-4635-44EB-B295-D93E16A3B160}" srcOrd="27" destOrd="0" presId="urn:microsoft.com/office/officeart/2005/8/layout/radial6"/>
    <dgm:cxn modelId="{3D3FBE04-74E6-41F9-8B58-1EDBC7407763}" type="presParOf" srcId="{AF89A880-5FEC-4A03-B503-ADD11616B7C7}" destId="{C20D56AB-2090-41DE-A0C9-43F61220EAB3}" srcOrd="28" destOrd="0" presId="urn:microsoft.com/office/officeart/2005/8/layout/radial6"/>
    <dgm:cxn modelId="{912EBA20-43B8-4125-A5D8-104FD9C0E050}" type="presParOf" srcId="{AF89A880-5FEC-4A03-B503-ADD11616B7C7}" destId="{B89060DE-3718-495C-8A3E-33CCF3183DC3}" srcOrd="29" destOrd="0" presId="urn:microsoft.com/office/officeart/2005/8/layout/radial6"/>
    <dgm:cxn modelId="{390A3CB9-0850-4830-A7A7-87B60AD5827E}" type="presParOf" srcId="{AF89A880-5FEC-4A03-B503-ADD11616B7C7}" destId="{84D04A9E-4F47-43EE-B7E2-34C40E4BA992}" srcOrd="3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04A9E-4F47-43EE-B7E2-34C40E4BA992}">
      <dsp:nvSpPr>
        <dsp:cNvPr id="0" name=""/>
        <dsp:cNvSpPr/>
      </dsp:nvSpPr>
      <dsp:spPr>
        <a:xfrm>
          <a:off x="1611409" y="377604"/>
          <a:ext cx="4244781" cy="4244781"/>
        </a:xfrm>
        <a:prstGeom prst="blockArc">
          <a:avLst>
            <a:gd name="adj1" fmla="val 14040000"/>
            <a:gd name="adj2" fmla="val 1620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F99C69-4635-44EB-B295-D93E16A3B160}">
      <dsp:nvSpPr>
        <dsp:cNvPr id="0" name=""/>
        <dsp:cNvSpPr/>
      </dsp:nvSpPr>
      <dsp:spPr>
        <a:xfrm>
          <a:off x="1611409" y="377604"/>
          <a:ext cx="4244781" cy="4244781"/>
        </a:xfrm>
        <a:prstGeom prst="blockArc">
          <a:avLst>
            <a:gd name="adj1" fmla="val 11880000"/>
            <a:gd name="adj2" fmla="val 1404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03BCE4-FCE4-45DC-8B65-E86697DD7D22}">
      <dsp:nvSpPr>
        <dsp:cNvPr id="0" name=""/>
        <dsp:cNvSpPr/>
      </dsp:nvSpPr>
      <dsp:spPr>
        <a:xfrm>
          <a:off x="1611409" y="377604"/>
          <a:ext cx="4244781" cy="4244781"/>
        </a:xfrm>
        <a:prstGeom prst="blockArc">
          <a:avLst>
            <a:gd name="adj1" fmla="val 9720000"/>
            <a:gd name="adj2" fmla="val 1188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8F1F02-40B8-4DB0-A1FF-E0E07D8C1309}">
      <dsp:nvSpPr>
        <dsp:cNvPr id="0" name=""/>
        <dsp:cNvSpPr/>
      </dsp:nvSpPr>
      <dsp:spPr>
        <a:xfrm>
          <a:off x="1611409" y="377604"/>
          <a:ext cx="4244781" cy="4244781"/>
        </a:xfrm>
        <a:prstGeom prst="blockArc">
          <a:avLst>
            <a:gd name="adj1" fmla="val 7560000"/>
            <a:gd name="adj2" fmla="val 972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48DEFB-5F70-4D61-8E5A-7A37CD28D4EA}">
      <dsp:nvSpPr>
        <dsp:cNvPr id="0" name=""/>
        <dsp:cNvSpPr/>
      </dsp:nvSpPr>
      <dsp:spPr>
        <a:xfrm>
          <a:off x="1611409" y="377604"/>
          <a:ext cx="4244781" cy="4244781"/>
        </a:xfrm>
        <a:prstGeom prst="blockArc">
          <a:avLst>
            <a:gd name="adj1" fmla="val 5400000"/>
            <a:gd name="adj2" fmla="val 756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A053C9-2476-49D9-B976-EF67F03708C7}">
      <dsp:nvSpPr>
        <dsp:cNvPr id="0" name=""/>
        <dsp:cNvSpPr/>
      </dsp:nvSpPr>
      <dsp:spPr>
        <a:xfrm>
          <a:off x="1611409" y="377604"/>
          <a:ext cx="4244781" cy="4244781"/>
        </a:xfrm>
        <a:prstGeom prst="blockArc">
          <a:avLst>
            <a:gd name="adj1" fmla="val 3240000"/>
            <a:gd name="adj2" fmla="val 540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23706D-909C-438C-90A9-01C9BCD7A8A9}">
      <dsp:nvSpPr>
        <dsp:cNvPr id="0" name=""/>
        <dsp:cNvSpPr/>
      </dsp:nvSpPr>
      <dsp:spPr>
        <a:xfrm>
          <a:off x="1611409" y="377604"/>
          <a:ext cx="4244781" cy="4244781"/>
        </a:xfrm>
        <a:prstGeom prst="blockArc">
          <a:avLst>
            <a:gd name="adj1" fmla="val 1080000"/>
            <a:gd name="adj2" fmla="val 324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068E3F-B1E2-4941-A48C-6F7F1D442F44}">
      <dsp:nvSpPr>
        <dsp:cNvPr id="0" name=""/>
        <dsp:cNvSpPr/>
      </dsp:nvSpPr>
      <dsp:spPr>
        <a:xfrm>
          <a:off x="1611409" y="377604"/>
          <a:ext cx="4244781" cy="4244781"/>
        </a:xfrm>
        <a:prstGeom prst="blockArc">
          <a:avLst>
            <a:gd name="adj1" fmla="val 20520000"/>
            <a:gd name="adj2" fmla="val 108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C57D7D-419F-4EBD-869D-62CBA4E95160}">
      <dsp:nvSpPr>
        <dsp:cNvPr id="0" name=""/>
        <dsp:cNvSpPr/>
      </dsp:nvSpPr>
      <dsp:spPr>
        <a:xfrm>
          <a:off x="1611409" y="377604"/>
          <a:ext cx="4244781" cy="4244781"/>
        </a:xfrm>
        <a:prstGeom prst="blockArc">
          <a:avLst>
            <a:gd name="adj1" fmla="val 18360000"/>
            <a:gd name="adj2" fmla="val 2052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A90A16-5EE2-42EB-9370-A693359C3971}">
      <dsp:nvSpPr>
        <dsp:cNvPr id="0" name=""/>
        <dsp:cNvSpPr/>
      </dsp:nvSpPr>
      <dsp:spPr>
        <a:xfrm>
          <a:off x="1611409" y="377604"/>
          <a:ext cx="4244781" cy="4244781"/>
        </a:xfrm>
        <a:prstGeom prst="blockArc">
          <a:avLst>
            <a:gd name="adj1" fmla="val 16200000"/>
            <a:gd name="adj2" fmla="val 1836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B613CE-F5A9-44F8-9955-F27E1BDC46CE}">
      <dsp:nvSpPr>
        <dsp:cNvPr id="0" name=""/>
        <dsp:cNvSpPr/>
      </dsp:nvSpPr>
      <dsp:spPr>
        <a:xfrm>
          <a:off x="3154040" y="1920235"/>
          <a:ext cx="1159519" cy="11595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mk-MK" sz="1400" kern="1200"/>
            <a:t>Буџетски Календар</a:t>
          </a:r>
        </a:p>
      </dsp:txBody>
      <dsp:txXfrm>
        <a:off x="3323848" y="2090043"/>
        <a:ext cx="819903" cy="819903"/>
      </dsp:txXfrm>
    </dsp:sp>
    <dsp:sp modelId="{30E3EB4D-F30A-4ECE-89D4-86FC259AE314}">
      <dsp:nvSpPr>
        <dsp:cNvPr id="0" name=""/>
        <dsp:cNvSpPr/>
      </dsp:nvSpPr>
      <dsp:spPr>
        <a:xfrm>
          <a:off x="3327968" y="991"/>
          <a:ext cx="811663" cy="811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mk-MK" sz="500" kern="1200"/>
            <a:t>1. Советот го усвојува буџетскиот календар </a:t>
          </a:r>
          <a:r>
            <a:rPr lang="mk-MK" sz="500" b="1" i="1" kern="1200"/>
            <a:t>Јануари</a:t>
          </a:r>
        </a:p>
      </dsp:txBody>
      <dsp:txXfrm>
        <a:off x="3446833" y="119856"/>
        <a:ext cx="573933" cy="573933"/>
      </dsp:txXfrm>
    </dsp:sp>
    <dsp:sp modelId="{8572905B-BD1E-4294-94A4-31947FC8267B}">
      <dsp:nvSpPr>
        <dsp:cNvPr id="0" name=""/>
        <dsp:cNvSpPr/>
      </dsp:nvSpPr>
      <dsp:spPr>
        <a:xfrm>
          <a:off x="4558303" y="400752"/>
          <a:ext cx="811663" cy="811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mk-MK" sz="500" kern="1200"/>
            <a:t>2. Подготвување општински буџетски циркулар - До 30 Јуни</a:t>
          </a:r>
        </a:p>
      </dsp:txBody>
      <dsp:txXfrm>
        <a:off x="4677168" y="519617"/>
        <a:ext cx="573933" cy="573933"/>
      </dsp:txXfrm>
    </dsp:sp>
    <dsp:sp modelId="{4B3CA187-68D2-4C52-8B5E-2B9C449D5920}">
      <dsp:nvSpPr>
        <dsp:cNvPr id="0" name=""/>
        <dsp:cNvSpPr/>
      </dsp:nvSpPr>
      <dsp:spPr>
        <a:xfrm>
          <a:off x="5318692" y="1447337"/>
          <a:ext cx="811663" cy="811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mk-MK" sz="500" kern="1200"/>
            <a:t>3. Доставување финсиски планови и предлог предлог пресметки - До 30-ти Септември</a:t>
          </a:r>
        </a:p>
      </dsp:txBody>
      <dsp:txXfrm>
        <a:off x="5437557" y="1566202"/>
        <a:ext cx="573933" cy="573933"/>
      </dsp:txXfrm>
    </dsp:sp>
    <dsp:sp modelId="{736E604C-0BAF-4EB9-86FD-2F3AAB8EB343}">
      <dsp:nvSpPr>
        <dsp:cNvPr id="0" name=""/>
        <dsp:cNvSpPr/>
      </dsp:nvSpPr>
      <dsp:spPr>
        <a:xfrm>
          <a:off x="5318692" y="2740988"/>
          <a:ext cx="811663" cy="811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mk-MK" sz="500" kern="1200"/>
            <a:t>МФ доставува Циркулар -насоки за подготвување на буџет - До 30-ти Септември</a:t>
          </a:r>
        </a:p>
      </dsp:txBody>
      <dsp:txXfrm>
        <a:off x="5437557" y="2859853"/>
        <a:ext cx="573933" cy="573933"/>
      </dsp:txXfrm>
    </dsp:sp>
    <dsp:sp modelId="{A28B69F2-74A9-4009-AA25-F2156133825A}">
      <dsp:nvSpPr>
        <dsp:cNvPr id="0" name=""/>
        <dsp:cNvSpPr/>
      </dsp:nvSpPr>
      <dsp:spPr>
        <a:xfrm>
          <a:off x="4558303" y="3787573"/>
          <a:ext cx="811663" cy="811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mk-MK" sz="500" kern="1200"/>
            <a:t>5.Подготвување процена на вкупни приходи, разгледување, анализирање и усогласување на буџетските барања и финансиските планови - До 15-ти Октомври</a:t>
          </a:r>
        </a:p>
      </dsp:txBody>
      <dsp:txXfrm>
        <a:off x="4677168" y="3906438"/>
        <a:ext cx="573933" cy="573933"/>
      </dsp:txXfrm>
    </dsp:sp>
    <dsp:sp modelId="{ACE1B8AA-95D0-4A7C-BAF0-3B5FF545751B}">
      <dsp:nvSpPr>
        <dsp:cNvPr id="0" name=""/>
        <dsp:cNvSpPr/>
      </dsp:nvSpPr>
      <dsp:spPr>
        <a:xfrm>
          <a:off x="3327968" y="4187334"/>
          <a:ext cx="811663" cy="811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mk-MK" sz="500" kern="1200"/>
            <a:t>6.Организирање собири со граѓани по МЗ и УЗ ОД 01-ви до 10-ти Октомври</a:t>
          </a:r>
        </a:p>
      </dsp:txBody>
      <dsp:txXfrm>
        <a:off x="3446833" y="4306199"/>
        <a:ext cx="573933" cy="573933"/>
      </dsp:txXfrm>
    </dsp:sp>
    <dsp:sp modelId="{C9F38E6C-4593-4D6C-963B-932E8369DDDA}">
      <dsp:nvSpPr>
        <dsp:cNvPr id="0" name=""/>
        <dsp:cNvSpPr/>
      </dsp:nvSpPr>
      <dsp:spPr>
        <a:xfrm>
          <a:off x="2097632" y="3787573"/>
          <a:ext cx="811663" cy="811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mk-MK" sz="500" kern="1200"/>
            <a:t>7.Изготвување предлог буџет до достава до градоначалник на разгледување - До 10-ти Ноември</a:t>
          </a:r>
        </a:p>
      </dsp:txBody>
      <dsp:txXfrm>
        <a:off x="2216497" y="3906438"/>
        <a:ext cx="573933" cy="573933"/>
      </dsp:txXfrm>
    </dsp:sp>
    <dsp:sp modelId="{C2D9B4D0-2DDC-4C05-923E-6121AAEF9D34}">
      <dsp:nvSpPr>
        <dsp:cNvPr id="0" name=""/>
        <dsp:cNvSpPr/>
      </dsp:nvSpPr>
      <dsp:spPr>
        <a:xfrm>
          <a:off x="1337244" y="2740988"/>
          <a:ext cx="811663" cy="811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mk-MK" sz="500" kern="1200"/>
            <a:t>8. Претсавување на предлог буџетот  - До 30-ти Ноември</a:t>
          </a:r>
        </a:p>
      </dsp:txBody>
      <dsp:txXfrm>
        <a:off x="1456109" y="2859853"/>
        <a:ext cx="573933" cy="573933"/>
      </dsp:txXfrm>
    </dsp:sp>
    <dsp:sp modelId="{5F62B72D-9A1C-4F47-8833-9081C87F6F6A}">
      <dsp:nvSpPr>
        <dsp:cNvPr id="0" name=""/>
        <dsp:cNvSpPr/>
      </dsp:nvSpPr>
      <dsp:spPr>
        <a:xfrm>
          <a:off x="1337244" y="1447337"/>
          <a:ext cx="811663" cy="811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mk-MK" sz="500" kern="1200"/>
            <a:t>9. Доставување на конечна верзија на предлог буџетот до Советот на општината - Најдоцна до 10-ти Декември</a:t>
          </a:r>
        </a:p>
      </dsp:txBody>
      <dsp:txXfrm>
        <a:off x="1456109" y="1566202"/>
        <a:ext cx="573933" cy="573933"/>
      </dsp:txXfrm>
    </dsp:sp>
    <dsp:sp modelId="{C20D56AB-2090-41DE-A0C9-43F61220EAB3}">
      <dsp:nvSpPr>
        <dsp:cNvPr id="0" name=""/>
        <dsp:cNvSpPr/>
      </dsp:nvSpPr>
      <dsp:spPr>
        <a:xfrm>
          <a:off x="2097632" y="400752"/>
          <a:ext cx="811663" cy="811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mk-MK" sz="500" kern="1200" dirty="0"/>
            <a:t>10.Усвојување на предлог буџетот - Најдоцна до 31 Декември</a:t>
          </a:r>
        </a:p>
      </dsp:txBody>
      <dsp:txXfrm>
        <a:off x="2216497" y="519617"/>
        <a:ext cx="573933" cy="57393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3999" cy="6858000"/>
          </a:xfrm>
          <a:prstGeom prst="rect">
            <a:avLst/>
          </a:prstGeom>
        </p:spPr>
      </p:pic>
    </p:spTree>
    <p:extLst>
      <p:ext uri="{BB962C8B-B14F-4D97-AF65-F5344CB8AC3E}">
        <p14:creationId xmlns:p14="http://schemas.microsoft.com/office/powerpoint/2010/main" val="368044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80851292"/>
              </p:ext>
            </p:extLst>
          </p:nvPr>
        </p:nvGraphicFramePr>
        <p:xfrm>
          <a:off x="381000" y="381000"/>
          <a:ext cx="83820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983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343878"/>
            <a:ext cx="5592941" cy="461665"/>
          </a:xfrm>
          <a:prstGeom prst="rect">
            <a:avLst/>
          </a:prstGeom>
          <a:noFill/>
        </p:spPr>
        <p:txBody>
          <a:bodyPr wrap="none" rtlCol="0">
            <a:spAutoFit/>
          </a:bodyPr>
          <a:lstStyle/>
          <a:p>
            <a:r>
              <a:rPr lang="mk-MK" sz="2400" b="1" dirty="0"/>
              <a:t>Тековно оперативни расходи  во денари</a:t>
            </a:r>
          </a:p>
        </p:txBody>
      </p:sp>
      <p:pic>
        <p:nvPicPr>
          <p:cNvPr id="1031" name="image4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076325"/>
            <a:ext cx="704850"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4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076325"/>
            <a:ext cx="704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4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3950" y="1066800"/>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4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1350" y="1114425"/>
            <a:ext cx="704850"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2895600"/>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5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800" y="2895600"/>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1980" y="2895600"/>
            <a:ext cx="628650" cy="695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457200" y="1152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45720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1"/>
          <p:cNvSpPr>
            <a:spLocks noChangeArrowheads="1"/>
          </p:cNvSpPr>
          <p:nvPr/>
        </p:nvSpPr>
        <p:spPr bwMode="auto">
          <a:xfrm>
            <a:off x="45720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762000" y="2173068"/>
            <a:ext cx="7086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Плати и придонеси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стоки и услуги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трансфери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резерви</a:t>
            </a:r>
            <a:endParaRPr kumimoji="0" lang="mk-MK"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lang="mk-MK" sz="1200" dirty="0">
                <a:latin typeface="StobiSerifOffc"/>
                <a:ea typeface="Calibri" pitchFamily="34" charset="0"/>
                <a:cs typeface="Times New Roman" pitchFamily="18" charset="0"/>
              </a:rPr>
              <a:t>212.481.000</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188.980.252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11.837.191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1.650.000</a:t>
            </a:r>
            <a:endParaRPr kumimoji="0" lang="mk-MK"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228600" y="3952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4"/>
          <p:cNvSpPr>
            <a:spLocks noChangeArrowheads="1"/>
          </p:cNvSpPr>
          <p:nvPr/>
        </p:nvSpPr>
        <p:spPr bwMode="auto">
          <a:xfrm>
            <a:off x="228600" y="465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tobiSerifOffc"/>
                <a:ea typeface="Calibri" pitchFamily="34" charset="0"/>
                <a:cs typeface="Times New Roman" pitchFamily="18" charset="0"/>
              </a:rPr>
              <a:t>             </a:t>
            </a:r>
            <a:r>
              <a:rPr kumimoji="0" lang="en-US" sz="1000" b="0" i="0" u="none" strike="noStrike" cap="none" normalizeH="0" baseline="0">
                <a:ln>
                  <a:noFill/>
                </a:ln>
                <a:solidFill>
                  <a:schemeClr val="tx1"/>
                </a:solidFill>
                <a:effectLst/>
                <a:latin typeface="Calibri" pitchFamily="34" charset="0"/>
                <a:ea typeface="Arial"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5"/>
          <p:cNvSpPr>
            <a:spLocks noChangeArrowheads="1"/>
          </p:cNvSpPr>
          <p:nvPr/>
        </p:nvSpPr>
        <p:spPr bwMode="auto">
          <a:xfrm>
            <a:off x="762000" y="3730824"/>
            <a:ext cx="655551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ea typeface="Arial" pitchFamily="34" charset="0"/>
                <a:cs typeface="Times New Roman" pitchFamily="18" charset="0"/>
              </a:rPr>
              <a:t>    </a:t>
            </a:r>
            <a:endParaRPr kumimoji="0" lang="mk-MK"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Отплата на главница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камати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социјални бенефиции</a:t>
            </a:r>
            <a:endParaRPr kumimoji="0" lang="mk-MK"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18.545.000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147.000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2.950.000</a:t>
            </a:r>
            <a:endParaRPr kumimoji="0" lang="mk-MK" sz="1800" b="0" i="0" u="none" strike="noStrike" cap="none" normalizeH="0" baseline="0" dirty="0">
              <a:ln>
                <a:noFill/>
              </a:ln>
              <a:solidFill>
                <a:schemeClr val="tx1"/>
              </a:solidFill>
              <a:effectLst/>
              <a:latin typeface="Arial" pitchFamily="34" charset="0"/>
              <a:cs typeface="Arial" pitchFamily="34" charset="0"/>
            </a:endParaRPr>
          </a:p>
        </p:txBody>
      </p:sp>
      <p:sp>
        <p:nvSpPr>
          <p:cNvPr id="13" name="TextBox 12"/>
          <p:cNvSpPr txBox="1"/>
          <p:nvPr/>
        </p:nvSpPr>
        <p:spPr>
          <a:xfrm>
            <a:off x="2513281" y="4645967"/>
            <a:ext cx="4223977" cy="461665"/>
          </a:xfrm>
          <a:prstGeom prst="rect">
            <a:avLst/>
          </a:prstGeom>
          <a:noFill/>
        </p:spPr>
        <p:txBody>
          <a:bodyPr wrap="none" rtlCol="0">
            <a:spAutoFit/>
          </a:bodyPr>
          <a:lstStyle/>
          <a:p>
            <a:r>
              <a:rPr lang="mk-MK" sz="2400" b="1" dirty="0"/>
              <a:t>Капитални расходи во денари</a:t>
            </a:r>
          </a:p>
        </p:txBody>
      </p:sp>
      <p:pic>
        <p:nvPicPr>
          <p:cNvPr id="1041" name="image4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97654" y="5257800"/>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image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1600" y="5257800"/>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22860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0"/>
          <p:cNvSpPr>
            <a:spLocks noChangeArrowheads="1"/>
          </p:cNvSpPr>
          <p:nvPr/>
        </p:nvSpPr>
        <p:spPr bwMode="auto">
          <a:xfrm>
            <a:off x="1981201" y="6096000"/>
            <a:ext cx="6324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Купување опрема и машини                Градежни објекти</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(деловни)</a:t>
            </a:r>
            <a:endParaRPr kumimoji="0" lang="mk-MK"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4.640.000                                                      15.390.000</a:t>
            </a:r>
            <a:endParaRPr kumimoji="0" lang="mk-MK"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853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632936"/>
            <a:ext cx="3444597" cy="461665"/>
          </a:xfrm>
          <a:prstGeom prst="rect">
            <a:avLst/>
          </a:prstGeom>
        </p:spPr>
        <p:txBody>
          <a:bodyPr wrap="none">
            <a:spAutoFit/>
          </a:bodyPr>
          <a:lstStyle/>
          <a:p>
            <a:r>
              <a:rPr lang="mk-MK" sz="2400" b="1" dirty="0"/>
              <a:t>Други градежни објекти</a:t>
            </a:r>
          </a:p>
        </p:txBody>
      </p:sp>
      <p:pic>
        <p:nvPicPr>
          <p:cNvPr id="205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1125297"/>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737" y="113115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2274584"/>
            <a:ext cx="723900" cy="809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412450"/>
            <a:ext cx="11811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375" y="3779103"/>
            <a:ext cx="1314450"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9396" y="3552051"/>
            <a:ext cx="1181100" cy="781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1900" y="4862036"/>
            <a:ext cx="1181100" cy="828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0" y="99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1219200" y="13663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2667000" y="1836003"/>
            <a:ext cx="395973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патишта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lang="mk-MK" sz="1200" dirty="0">
                <a:latin typeface="StobiSerifOffc"/>
                <a:ea typeface="Calibri" pitchFamily="34" charset="0"/>
                <a:cs typeface="Times New Roman" pitchFamily="18" charset="0"/>
              </a:rPr>
              <a:t>канализации</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a:t>
            </a:r>
            <a:endPar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lang="mk-MK" sz="1200" dirty="0">
                <a:latin typeface="StobiSerifOffc"/>
                <a:ea typeface="Calibri" pitchFamily="34" charset="0"/>
                <a:cs typeface="Times New Roman" pitchFamily="18" charset="0"/>
              </a:rPr>
              <a:t>86</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.916.763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20.205.609</a:t>
            </a:r>
            <a:endPar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mk-MK"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mk-MK"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1"/>
          <p:cNvSpPr>
            <a:spLocks noChangeArrowheads="1"/>
          </p:cNvSpPr>
          <p:nvPr/>
        </p:nvSpPr>
        <p:spPr bwMode="auto">
          <a:xfrm>
            <a:off x="1676400" y="28808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2400300" y="3019246"/>
            <a:ext cx="418576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водоводи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lang="mk-MK" sz="1200" dirty="0">
                <a:latin typeface="StobiSerifOffc"/>
                <a:ea typeface="Calibri" pitchFamily="34" charset="0"/>
                <a:cs typeface="Times New Roman" pitchFamily="18" charset="0"/>
              </a:rPr>
              <a:t>енергетика</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a:t>
            </a:r>
            <a:endPar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11.000.000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1.020.000</a:t>
            </a:r>
            <a:endPar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a:t>
            </a:r>
            <a:endParaRPr kumimoji="0" lang="mk-MK"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mk-MK"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1676400" y="40809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tobiSerifOffc"/>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4"/>
          <p:cNvSpPr>
            <a:spLocks noChangeArrowheads="1"/>
          </p:cNvSpPr>
          <p:nvPr/>
        </p:nvSpPr>
        <p:spPr bwMode="auto">
          <a:xfrm>
            <a:off x="2462303" y="4379178"/>
            <a:ext cx="4112023"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др.објекти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lang="mk-MK" sz="1200" dirty="0">
                <a:latin typeface="StobiSerifOffc"/>
                <a:ea typeface="Calibri" pitchFamily="34" charset="0"/>
                <a:cs typeface="Times New Roman" pitchFamily="18" charset="0"/>
              </a:rPr>
              <a:t>мебел</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a:t>
            </a:r>
            <a:endPar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14.519.000 </a:t>
            </a:r>
            <a:r>
              <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rPr>
              <a:t>                                                           </a:t>
            </a: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475.000</a:t>
            </a:r>
            <a:endPar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mk-MK"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mk-MK"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5"/>
          <p:cNvSpPr>
            <a:spLocks noChangeArrowheads="1"/>
          </p:cNvSpPr>
          <p:nvPr/>
        </p:nvSpPr>
        <p:spPr bwMode="auto">
          <a:xfrm>
            <a:off x="3297442" y="5814536"/>
            <a:ext cx="224292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нефинансиски вложувања </a:t>
            </a:r>
            <a:endParaRPr kumimoji="0" lang="en-US" sz="1200" b="0" i="0" u="none" strike="noStrike" cap="none" normalizeH="0" baseline="0" dirty="0">
              <a:ln>
                <a:noFill/>
              </a:ln>
              <a:solidFill>
                <a:schemeClr val="tx1"/>
              </a:solidFill>
              <a:effectLst/>
              <a:latin typeface="StobiSerifOffc"/>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mk-MK" sz="1200" b="0" i="0" u="none" strike="noStrike" cap="none" normalizeH="0" baseline="0" dirty="0">
                <a:ln>
                  <a:noFill/>
                </a:ln>
                <a:solidFill>
                  <a:schemeClr val="tx1"/>
                </a:solidFill>
                <a:effectLst/>
                <a:latin typeface="StobiSerifOffc"/>
                <a:ea typeface="Calibri" pitchFamily="34" charset="0"/>
                <a:cs typeface="Times New Roman" pitchFamily="18" charset="0"/>
              </a:rPr>
              <a:t>                  3.715.000</a:t>
            </a:r>
            <a:r>
              <a:rPr kumimoji="0" lang="mk-MK" sz="900" b="0" i="0" u="none" strike="noStrike" cap="none" normalizeH="0" baseline="0" dirty="0">
                <a:ln>
                  <a:noFill/>
                </a:ln>
                <a:solidFill>
                  <a:schemeClr val="tx1"/>
                </a:solidFill>
                <a:effectLst/>
                <a:latin typeface="Arial" pitchFamily="34" charset="0"/>
                <a:cs typeface="Arial" pitchFamily="34" charset="0"/>
              </a:rPr>
              <a:t>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mk-MK"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2702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92E9C2-A3E0-455F-AEA2-D2791ACA4196}"/>
              </a:ext>
            </a:extLst>
          </p:cNvPr>
          <p:cNvSpPr txBox="1"/>
          <p:nvPr/>
        </p:nvSpPr>
        <p:spPr>
          <a:xfrm>
            <a:off x="228599" y="381000"/>
            <a:ext cx="8763001" cy="4770537"/>
          </a:xfrm>
          <a:prstGeom prst="rect">
            <a:avLst/>
          </a:prstGeom>
          <a:noFill/>
        </p:spPr>
        <p:txBody>
          <a:bodyPr wrap="square" rtlCol="0">
            <a:spAutoFit/>
          </a:bodyPr>
          <a:lstStyle/>
          <a:p>
            <a:pPr algn="ctr"/>
            <a:r>
              <a:rPr lang="mk-MK" sz="1600" b="1" dirty="0"/>
              <a:t>И З В Е Ш Т А Ј</a:t>
            </a:r>
            <a:endParaRPr lang="mk-MK" sz="1600" dirty="0"/>
          </a:p>
          <a:p>
            <a:pPr algn="ctr"/>
            <a:r>
              <a:rPr lang="mk-MK" sz="1600" b="1" dirty="0"/>
              <a:t>за вложени средства за изградба на фекална канализација во реон Волково со пречистителна </a:t>
            </a:r>
          </a:p>
          <a:p>
            <a:pPr algn="ctr"/>
            <a:r>
              <a:rPr lang="mk-MK" sz="1600" b="1" dirty="0"/>
              <a:t>станица и колекторски систем</a:t>
            </a:r>
          </a:p>
          <a:p>
            <a:pPr algn="ctr"/>
            <a:endParaRPr lang="mk-MK" sz="1600" b="1" dirty="0"/>
          </a:p>
          <a:p>
            <a:r>
              <a:rPr lang="mk-MK" sz="1400" dirty="0"/>
              <a:t>Проектот за изградбата на системот за одведување и пречистување на отпадни води во реонот на </a:t>
            </a:r>
          </a:p>
          <a:p>
            <a:r>
              <a:rPr lang="mk-MK" sz="1400" dirty="0"/>
              <a:t>с. Волково започна уште во 2006 година. Со изработката на Стратегијата за заштита на животната средина (ЛЕАП - локален еколошки акционен план) беа определени неколку клучни проблеми од оваа свера, а како најприоритетни се издвоија два : -  </a:t>
            </a:r>
            <a:r>
              <a:rPr lang="mk-MK" sz="1400" b="1" dirty="0"/>
              <a:t>проблемот со отпадот</a:t>
            </a:r>
            <a:r>
              <a:rPr lang="mk-MK" sz="1400" dirty="0"/>
              <a:t> во руралното подрочја, па се пристапи кон избор на концесионер за собирање и одведување на комуналниот отпад и - </a:t>
            </a:r>
            <a:r>
              <a:rPr lang="mk-MK" sz="1400" b="1" dirty="0"/>
              <a:t>септичките јами</a:t>
            </a:r>
            <a:r>
              <a:rPr lang="mk-MK" sz="1400" dirty="0"/>
              <a:t> во реонот на с.Волково покрај р.Лепенец, кој спаѓа во заштитната зона на артерските бунари Нерези-Лепенец од кои 30% од населението на град Скопје се снабдуваат со вода за пиење, посебно во летниот период.</a:t>
            </a:r>
          </a:p>
          <a:p>
            <a:r>
              <a:rPr lang="mk-MK" sz="1400" dirty="0"/>
              <a:t>	</a:t>
            </a:r>
          </a:p>
          <a:p>
            <a:endParaRPr lang="mk-MK" sz="1400" dirty="0"/>
          </a:p>
          <a:p>
            <a:r>
              <a:rPr lang="mk-MK" sz="1400" dirty="0"/>
              <a:t>Првата иницијална инвестиција за отпочнување на изградба на овој огромен проект беа 50.000 Евра или 3.100.000 ден. донација од </a:t>
            </a:r>
          </a:p>
          <a:p>
            <a:r>
              <a:rPr lang="mk-MK" sz="1400" dirty="0"/>
              <a:t>Шведската Агенција за развој (СИДА), која беше финансиер и на ЛЕАП-от, преку РЕЦ (Регионалниот еколошки центар). За да се одобрат </a:t>
            </a:r>
          </a:p>
          <a:p>
            <a:r>
              <a:rPr lang="mk-MK" sz="1400" dirty="0"/>
              <a:t>овие средства требаше најнапред да се ревидира проектот за фекалната канализација, кој го финансирала Месната заедница Волково. </a:t>
            </a:r>
          </a:p>
          <a:p>
            <a:r>
              <a:rPr lang="mk-MK" sz="1400" dirty="0"/>
              <a:t>Овој проект потоа уште три пати се доработуваше и надградуваше. </a:t>
            </a:r>
          </a:p>
          <a:p>
            <a:pPr algn="just"/>
            <a:endParaRPr lang="mk-MK" sz="1600" dirty="0"/>
          </a:p>
        </p:txBody>
      </p:sp>
    </p:spTree>
    <p:extLst>
      <p:ext uri="{BB962C8B-B14F-4D97-AF65-F5344CB8AC3E}">
        <p14:creationId xmlns:p14="http://schemas.microsoft.com/office/powerpoint/2010/main" val="99206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B6772B-5168-4A39-B6BA-E7CC72A18946}"/>
              </a:ext>
            </a:extLst>
          </p:cNvPr>
          <p:cNvSpPr txBox="1"/>
          <p:nvPr/>
        </p:nvSpPr>
        <p:spPr>
          <a:xfrm>
            <a:off x="228601" y="304800"/>
            <a:ext cx="8610599" cy="3323987"/>
          </a:xfrm>
          <a:prstGeom prst="rect">
            <a:avLst/>
          </a:prstGeom>
          <a:noFill/>
        </p:spPr>
        <p:txBody>
          <a:bodyPr wrap="square" rtlCol="0">
            <a:spAutoFit/>
          </a:bodyPr>
          <a:lstStyle/>
          <a:p>
            <a:r>
              <a:rPr lang="mk-MK" sz="1400" dirty="0"/>
              <a:t>По препорака на оваа Агенција се спроведе и референдумот за самопридонес во 2007 година, бидејќи никој од донаторите не одобрува средства, ако и самото население не учествува во таа градба, кое е најзасегнато. Со проекцијата за референдум беше планирано да се опфатат 2.000 семејства за изградба на 42 км. примарна мрежа од фекалната канализација и требаше да се соберат 60.000.000,00 денари за една година. Меѓутоа собирањето на средствата не одеше со планираната динамика, па и денес по 10 години сеуште населението плаќа. </a:t>
            </a:r>
          </a:p>
          <a:p>
            <a:endParaRPr lang="mk-MK" sz="1400" dirty="0"/>
          </a:p>
          <a:p>
            <a:r>
              <a:rPr lang="mk-MK" sz="1400" dirty="0"/>
              <a:t>Во 2013 година по барање на граѓаните општината започна да склучува договори со граѓаните за одложено плаќање на 12 месечни рати. Овие договори ги заверува овластен нотар и имаат извршна исправа. Со склучување на договорот и со уплата на првата рата им се дава согласност за приклучок на канализацијата. И за приклучокот направена е спогодба помеѓу општина Ѓорче Петров, Ј.П. Водовод и канализација и приватното друштво Енергомонт, Енергомонт да ги изведува приклучувањата на канализацијата за двојно пониска цена одошто тоа би го правело Ј.П.Водовод и канализација.</a:t>
            </a:r>
          </a:p>
          <a:p>
            <a:endParaRPr lang="mk-MK" sz="1400" dirty="0"/>
          </a:p>
          <a:p>
            <a:endParaRPr lang="mk-MK" sz="1400" dirty="0"/>
          </a:p>
        </p:txBody>
      </p:sp>
    </p:spTree>
    <p:extLst>
      <p:ext uri="{BB962C8B-B14F-4D97-AF65-F5344CB8AC3E}">
        <p14:creationId xmlns:p14="http://schemas.microsoft.com/office/powerpoint/2010/main" val="60872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C399C9-78A0-4451-AB33-FDA116D653F1}"/>
              </a:ext>
            </a:extLst>
          </p:cNvPr>
          <p:cNvSpPr txBox="1"/>
          <p:nvPr/>
        </p:nvSpPr>
        <p:spPr>
          <a:xfrm>
            <a:off x="228601" y="304800"/>
            <a:ext cx="8610599" cy="3970318"/>
          </a:xfrm>
          <a:prstGeom prst="rect">
            <a:avLst/>
          </a:prstGeom>
          <a:noFill/>
        </p:spPr>
        <p:txBody>
          <a:bodyPr wrap="square" rtlCol="0">
            <a:spAutoFit/>
          </a:bodyPr>
          <a:lstStyle/>
          <a:p>
            <a:r>
              <a:rPr lang="mk-MK" dirty="0"/>
              <a:t>Градбата на системот за одведување и пречустување на отпадните комунални води започна </a:t>
            </a:r>
            <a:r>
              <a:rPr lang="mk-MK" b="1" dirty="0"/>
              <a:t>во 2009</a:t>
            </a:r>
            <a:r>
              <a:rPr lang="mk-MK" dirty="0"/>
              <a:t> година со градба на </a:t>
            </a:r>
            <a:r>
              <a:rPr lang="mk-MK" b="1" dirty="0"/>
              <a:t>колекторскиот систем</a:t>
            </a:r>
            <a:r>
              <a:rPr lang="mk-MK" dirty="0"/>
              <a:t> покрај р.Лепенец, како и </a:t>
            </a:r>
            <a:r>
              <a:rPr lang="mk-MK" b="1" dirty="0"/>
              <a:t>дел од примарната мрежа</a:t>
            </a:r>
            <a:r>
              <a:rPr lang="mk-MK" dirty="0"/>
              <a:t>, во која градба беа вложени средствата од донација на СИДА, средства од Министерството за животна средина и просторно планирање, од Министерството за транспорт и врски, како и средства  на општината или вкупно потрошени средства </a:t>
            </a:r>
            <a:r>
              <a:rPr lang="mk-MK" b="1" dirty="0"/>
              <a:t>61.084.626,00 денари</a:t>
            </a:r>
            <a:r>
              <a:rPr lang="mk-MK" dirty="0"/>
              <a:t>.</a:t>
            </a:r>
          </a:p>
          <a:p>
            <a:r>
              <a:rPr lang="mk-MK" dirty="0"/>
              <a:t>Понатаму како што следат годините вложувањата во изградбата на фекалната канализација се следни:</a:t>
            </a:r>
          </a:p>
          <a:p>
            <a:r>
              <a:rPr lang="mk-MK" dirty="0"/>
              <a:t>2009 година                      61.084.626,00                   2014 година                        7.743.237,00                    </a:t>
            </a:r>
          </a:p>
          <a:p>
            <a:r>
              <a:rPr lang="mk-MK" dirty="0"/>
              <a:t>2010 година                      11.481.794,00                    2015 година                       3.111.028,00</a:t>
            </a:r>
          </a:p>
          <a:p>
            <a:r>
              <a:rPr lang="mk-MK" dirty="0"/>
              <a:t>2011 година                      14.718.113,00                    2016 година                          785.003,00</a:t>
            </a:r>
          </a:p>
          <a:p>
            <a:r>
              <a:rPr lang="mk-MK" dirty="0"/>
              <a:t>2012 година                      23.167.103,00                    2017 година                       1.365.628,00</a:t>
            </a:r>
          </a:p>
          <a:p>
            <a:r>
              <a:rPr lang="mk-MK" dirty="0"/>
              <a:t>2013 година                      14.050.963,00                </a:t>
            </a:r>
            <a:r>
              <a:rPr lang="en-US" dirty="0"/>
              <a:t>    2018 </a:t>
            </a:r>
            <a:r>
              <a:rPr lang="mk-MK" dirty="0"/>
              <a:t>година                       1.049.506,00</a:t>
            </a:r>
          </a:p>
          <a:p>
            <a:r>
              <a:rPr lang="mk-MK" b="1" dirty="0"/>
              <a:t>                                                                                         ВУПНО :                           138.557.001,00</a:t>
            </a:r>
            <a:endParaRPr lang="mk-MK" dirty="0"/>
          </a:p>
        </p:txBody>
      </p:sp>
    </p:spTree>
    <p:extLst>
      <p:ext uri="{BB962C8B-B14F-4D97-AF65-F5344CB8AC3E}">
        <p14:creationId xmlns:p14="http://schemas.microsoft.com/office/powerpoint/2010/main" val="241048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14B4A8-1051-4B24-8317-70D213205594}"/>
              </a:ext>
            </a:extLst>
          </p:cNvPr>
          <p:cNvSpPr txBox="1"/>
          <p:nvPr/>
        </p:nvSpPr>
        <p:spPr>
          <a:xfrm>
            <a:off x="228600" y="304800"/>
            <a:ext cx="8763000" cy="6093976"/>
          </a:xfrm>
          <a:prstGeom prst="rect">
            <a:avLst/>
          </a:prstGeom>
          <a:noFill/>
        </p:spPr>
        <p:txBody>
          <a:bodyPr wrap="square" rtlCol="0">
            <a:spAutoFit/>
          </a:bodyPr>
          <a:lstStyle/>
          <a:p>
            <a:r>
              <a:rPr lang="mk-MK" sz="1600" dirty="0"/>
              <a:t>На оваа сума треба да се додадат уште </a:t>
            </a:r>
            <a:r>
              <a:rPr lang="mk-MK" sz="1600" b="1" dirty="0"/>
              <a:t>10.000.000,00 денари</a:t>
            </a:r>
            <a:r>
              <a:rPr lang="mk-MK" sz="1600" dirty="0"/>
              <a:t>, кои општината ги трансферираше до Министерството за животна средина и просторно планирање и тоа во 2014 година 3.000.000,00 и во 2015 година уште 7.000.000,00 ден., како учество на општината за покривање на дел од обврските кои ги имаше Министерството према словенечката фирма РИКО што ја градеше пречистителната станица. Вакви обврски за трансферирање на средства имаше Град Скопје во износ од 30.000.000,00 ден и Ј.П.Водовод и канализација во износ од 20.000.000,00 ден.</a:t>
            </a:r>
          </a:p>
          <a:p>
            <a:r>
              <a:rPr lang="mk-MK" sz="1600" dirty="0"/>
              <a:t>Со средствата од 138.557.001,00 ден. до сега изграден е колекторот, примарна и секундарна мрежа во должина од 63 км. Останува да се доизградат уште 19 км. Обврската за доизградба на целокупната канализација ја превзеде Министерство за транспорт и врски, </a:t>
            </a:r>
            <a:r>
              <a:rPr lang="mk-MK" sz="1600" b="1" dirty="0"/>
              <a:t>но тоа не ги амнестира жителите кои не го платиле самопридонесот да не плаќаат, бидејќи така ќе се стават  граѓаните во неравноправна состојба. </a:t>
            </a:r>
            <a:endParaRPr lang="mk-MK" sz="1600" dirty="0"/>
          </a:p>
          <a:p>
            <a:r>
              <a:rPr lang="mk-MK" sz="1600" dirty="0"/>
              <a:t>Составен дел на извештајот е и прегледот на приходи и расходи на наменската сметка за самопридонес која е отворена во 2007 година и од која неможе да се плаќа ништо освен намената за која е отворена - изградба на фекалната канализацијата во реонот на Волково, кој ги опфаќа месните заедници : Волково, Волково-Пржина, Кисела јабука и Стопански двор.</a:t>
            </a:r>
          </a:p>
          <a:p>
            <a:r>
              <a:rPr lang="mk-MK" sz="1600" dirty="0"/>
              <a:t>Од прегледот се гледа дека вкупно собрани средства </a:t>
            </a:r>
            <a:r>
              <a:rPr lang="mk-MK" sz="1600" b="1" dirty="0"/>
              <a:t>за 11 години се 42.193.090,00 денари. </a:t>
            </a:r>
            <a:r>
              <a:rPr lang="mk-MK" sz="1600" dirty="0"/>
              <a:t>Истите се инвестирани во изградбата на канализацијата. Од податоците се гледа дека општина Ѓорче Петров има инвестирано дел сопствени средства, дел средства од надлежните министерства уште </a:t>
            </a:r>
            <a:r>
              <a:rPr lang="mk-MK" sz="1600" b="1" dirty="0"/>
              <a:t>107.619.905,00 денари</a:t>
            </a:r>
            <a:r>
              <a:rPr lang="mk-MK" sz="1600" dirty="0"/>
              <a:t>.  Од планираните средства за самопридонес потребно е да се дособерат повеќе од 20 милиони денари. Средствата кои би се собрале ќе се инвестираат во асфалтирање на улиците кои ќе се раскопаат со поставување на канализацијата. </a:t>
            </a:r>
          </a:p>
          <a:p>
            <a:r>
              <a:rPr lang="mk-MK" sz="1600" dirty="0"/>
              <a:t>Податоците за овој извештај се земени од книговодствената евиденција  и завршните сметки на општината.</a:t>
            </a:r>
          </a:p>
          <a:p>
            <a:endParaRPr lang="mk-MK" sz="1600" dirty="0"/>
          </a:p>
        </p:txBody>
      </p:sp>
    </p:spTree>
    <p:extLst>
      <p:ext uri="{BB962C8B-B14F-4D97-AF65-F5344CB8AC3E}">
        <p14:creationId xmlns:p14="http://schemas.microsoft.com/office/powerpoint/2010/main" val="139331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C3DAE-DA3D-4EA8-81D5-C198086461CD}"/>
              </a:ext>
            </a:extLst>
          </p:cNvPr>
          <p:cNvSpPr/>
          <p:nvPr/>
        </p:nvSpPr>
        <p:spPr>
          <a:xfrm>
            <a:off x="152400" y="457200"/>
            <a:ext cx="8534400" cy="5262979"/>
          </a:xfrm>
          <a:prstGeom prst="rect">
            <a:avLst/>
          </a:prstGeom>
        </p:spPr>
        <p:txBody>
          <a:bodyPr wrap="square">
            <a:spAutoFit/>
          </a:bodyPr>
          <a:lstStyle/>
          <a:p>
            <a:pPr algn="ctr"/>
            <a:r>
              <a:rPr lang="en-US" b="1" dirty="0"/>
              <a:t>ПРЕДЛОГ  ПРОЕКТИ</a:t>
            </a:r>
            <a:r>
              <a:rPr lang="mk-MK" b="1" dirty="0"/>
              <a:t> ОД  </a:t>
            </a:r>
            <a:r>
              <a:rPr lang="en-US" b="1" dirty="0"/>
              <a:t>МЕСНИ </a:t>
            </a:r>
            <a:r>
              <a:rPr lang="mk-MK" b="1" dirty="0"/>
              <a:t> ЗАЕДНИЦИ</a:t>
            </a:r>
            <a:r>
              <a:rPr lang="en-US" b="1" dirty="0"/>
              <a:t> КОИ ТРЕБА ДА БИДАТ РАЗГЛЕДАНИ НА ФОРУМОТ НА ЗА</a:t>
            </a:r>
            <a:r>
              <a:rPr lang="mk-MK" b="1" dirty="0"/>
              <a:t>Е</a:t>
            </a:r>
            <a:r>
              <a:rPr lang="en-US" b="1" dirty="0"/>
              <a:t>ДНИЦИТЕ НА </a:t>
            </a:r>
            <a:r>
              <a:rPr lang="mk-MK" b="1" dirty="0"/>
              <a:t>12</a:t>
            </a:r>
            <a:r>
              <a:rPr lang="en-US" b="1" dirty="0"/>
              <a:t>.1</a:t>
            </a:r>
            <a:r>
              <a:rPr lang="mk-MK" b="1" dirty="0"/>
              <a:t>2</a:t>
            </a:r>
            <a:r>
              <a:rPr lang="en-US" b="1" dirty="0"/>
              <a:t>.201</a:t>
            </a:r>
            <a:r>
              <a:rPr lang="mk-MK" b="1" dirty="0"/>
              <a:t>9</a:t>
            </a:r>
            <a:r>
              <a:rPr lang="en-US" b="1" dirty="0"/>
              <a:t> ГОДИНА</a:t>
            </a:r>
            <a:endParaRPr lang="mk-MK" b="1" dirty="0"/>
          </a:p>
          <a:p>
            <a:r>
              <a:rPr lang="mk-MK" dirty="0"/>
              <a:t> </a:t>
            </a:r>
            <a:endParaRPr lang="en-US" dirty="0"/>
          </a:p>
          <a:p>
            <a:endParaRPr lang="en-US" dirty="0"/>
          </a:p>
          <a:p>
            <a:endParaRPr lang="mk-MK" dirty="0"/>
          </a:p>
          <a:p>
            <a:r>
              <a:rPr lang="mk-MK" b="1" dirty="0"/>
              <a:t>МЕСНА ЗАЕДНИЦА КИСЕЛА ЈАБУКА</a:t>
            </a:r>
            <a:endParaRPr lang="mk-MK" dirty="0"/>
          </a:p>
          <a:p>
            <a:r>
              <a:rPr lang="mk-MK" dirty="0"/>
              <a:t> </a:t>
            </a:r>
            <a:endParaRPr lang="en-US" dirty="0"/>
          </a:p>
          <a:p>
            <a:endParaRPr lang="mk-MK" dirty="0"/>
          </a:p>
          <a:p>
            <a:r>
              <a:rPr lang="mk-MK" dirty="0"/>
              <a:t>КОМУНАЛНИ ПРОЕКТИ</a:t>
            </a:r>
          </a:p>
          <a:p>
            <a:pPr lvl="0"/>
            <a:r>
              <a:rPr lang="mk-MK" dirty="0"/>
              <a:t>ДОВРШУВАЊЕ НА ФЕКАЛНАТА КАНАЛИЗАЦИЈА И ДА СЕ СПРОВЕДЕ КОНТРОЛА ЗА ДИВО ПРИКЛУЧЕНИ</a:t>
            </a:r>
          </a:p>
          <a:p>
            <a:pPr lvl="0"/>
            <a:r>
              <a:rPr lang="mk-MK" dirty="0"/>
              <a:t>ИЗГРАДБА НА СИТЕ УЛИЦИ ПО ЗАВРШУВАЊЕ НА ПОДЗЕМНАТА ИНФРАСТРУКТУРА(СО АСВАЛТ ИЛИ БЕКАТОН</a:t>
            </a:r>
          </a:p>
          <a:p>
            <a:r>
              <a:rPr lang="mk-MK" dirty="0"/>
              <a:t>УРБАНИЗАМ</a:t>
            </a:r>
          </a:p>
          <a:p>
            <a:pPr lvl="0"/>
            <a:r>
              <a:rPr lang="mk-MK" dirty="0"/>
              <a:t>ПЛАНИРАЊЕ НА МАРКИЦА И ИЗГРАДБА НА ОБЈЕКТ НА МЕСНАТА ЗАЕДНИЦА</a:t>
            </a:r>
          </a:p>
          <a:p>
            <a:pPr lvl="0"/>
            <a:r>
              <a:rPr lang="mk-MK" dirty="0"/>
              <a:t>ПЛАНИРАЊЕ НА МАРКИЦА ЗА ИЗГРАДБА НА МИНИ ПАРК</a:t>
            </a:r>
          </a:p>
          <a:p>
            <a:r>
              <a:rPr lang="mk-MK" dirty="0"/>
              <a:t>СПОРТ</a:t>
            </a:r>
          </a:p>
          <a:p>
            <a:r>
              <a:rPr lang="mk-MK" dirty="0"/>
              <a:t>ИЗГРАДБА НА ИГРАЛИШТЕ ЗА МАЛ ФУДБАЛ</a:t>
            </a:r>
            <a:endParaRPr lang="ru-RU" sz="1200" dirty="0"/>
          </a:p>
          <a:p>
            <a:endParaRPr lang="ru-RU" sz="1200" dirty="0"/>
          </a:p>
        </p:txBody>
      </p:sp>
    </p:spTree>
    <p:extLst>
      <p:ext uri="{BB962C8B-B14F-4D97-AF65-F5344CB8AC3E}">
        <p14:creationId xmlns:p14="http://schemas.microsoft.com/office/powerpoint/2010/main" val="364867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5BA4B8-AF30-4B92-A039-11D8B5B06EB4}"/>
              </a:ext>
            </a:extLst>
          </p:cNvPr>
          <p:cNvSpPr/>
          <p:nvPr/>
        </p:nvSpPr>
        <p:spPr>
          <a:xfrm>
            <a:off x="266700" y="381000"/>
            <a:ext cx="8610600" cy="6186309"/>
          </a:xfrm>
          <a:prstGeom prst="rect">
            <a:avLst/>
          </a:prstGeom>
        </p:spPr>
        <p:txBody>
          <a:bodyPr wrap="square">
            <a:spAutoFit/>
          </a:bodyPr>
          <a:lstStyle/>
          <a:p>
            <a:pPr algn="ctr"/>
            <a:r>
              <a:rPr lang="mk-MK" b="1" dirty="0"/>
              <a:t>МЕСНА ЗАЕДНИЦА НИКИШТАНИ</a:t>
            </a:r>
            <a:endParaRPr lang="mk-MK" dirty="0"/>
          </a:p>
          <a:p>
            <a:r>
              <a:rPr lang="mk-MK" dirty="0"/>
              <a:t> </a:t>
            </a:r>
          </a:p>
          <a:p>
            <a:r>
              <a:rPr lang="mk-MK" dirty="0"/>
              <a:t>КОМУНАЛНИ ПРОЕКТИ</a:t>
            </a:r>
          </a:p>
          <a:p>
            <a:pPr lvl="0"/>
            <a:r>
              <a:rPr lang="mk-MK" dirty="0"/>
              <a:t>ИЗГРАДБА НА ФЕКАЛНА КАНАЛИЗАЦИЈА</a:t>
            </a:r>
          </a:p>
          <a:p>
            <a:pPr lvl="0"/>
            <a:r>
              <a:rPr lang="mk-MK" dirty="0"/>
              <a:t>АСВАЛТИРАЊЕ НА ПАТОТ ОД МОСТОТ НА ЛЕПЕНЕЦ ДО АСВАЛТНАТА БАЗА СТЕНКОВЕЦ</a:t>
            </a:r>
          </a:p>
          <a:p>
            <a:pPr lvl="0"/>
            <a:r>
              <a:rPr lang="mk-MK" dirty="0"/>
              <a:t>АСВАЛТИРАЊЕ И ПРОШИРУВАЊЕ НА ПАТОТ(БАРАМ УШТЕ 1 МЕТАР) ОД С.ОРМАН ДО С.НИКИШТАНИ</a:t>
            </a:r>
          </a:p>
          <a:p>
            <a:pPr lvl="0"/>
            <a:r>
              <a:rPr lang="mk-MK" dirty="0"/>
              <a:t>АСВАЛТИРАЊЕ НА ОСТАНАТИТЕ УЛИЦИ ВО СЕЛОТО</a:t>
            </a:r>
          </a:p>
          <a:p>
            <a:r>
              <a:rPr lang="mk-MK" dirty="0"/>
              <a:t>УЛИЧНО ОСВЕТЛУВАЊЕ</a:t>
            </a:r>
          </a:p>
          <a:p>
            <a:pPr lvl="0"/>
            <a:r>
              <a:rPr lang="mk-MK" dirty="0"/>
              <a:t>ЦЕЛОСНО ОСВЕТЛУВАЊЕ НА УЛИЦИТЕ И ПРОМЕНА НА ДРВЕНИТЕ БАНДЕРИ</a:t>
            </a:r>
          </a:p>
          <a:p>
            <a:r>
              <a:rPr lang="mk-MK" dirty="0"/>
              <a:t> </a:t>
            </a:r>
          </a:p>
          <a:p>
            <a:r>
              <a:rPr lang="mk-MK" dirty="0"/>
              <a:t>СОЦИЈАЛНА ЗАШТИТА</a:t>
            </a:r>
          </a:p>
          <a:p>
            <a:pPr lvl="0"/>
            <a:r>
              <a:rPr lang="mk-MK" dirty="0"/>
              <a:t>ИЗГРАДБА НА ПАТЕКА ЗА ИНВАЛИДИ ДО ПОДРАЧНОТО УЧИЛИШТЕ ЈОАКИМ КРЧОВСКИ</a:t>
            </a:r>
          </a:p>
          <a:p>
            <a:r>
              <a:rPr lang="mk-MK" dirty="0"/>
              <a:t>УРБАНИЗАМ</a:t>
            </a:r>
          </a:p>
          <a:p>
            <a:pPr lvl="0"/>
            <a:r>
              <a:rPr lang="mk-MK" dirty="0"/>
              <a:t>ДОНЕСУВАЊЕ НА НОВ УРБАНИСТИЧКИ ПЛАН ЗА С.НИКИШТАНИ</a:t>
            </a:r>
          </a:p>
          <a:p>
            <a:pPr lvl="0"/>
            <a:r>
              <a:rPr lang="mk-MK" dirty="0"/>
              <a:t>ПРЕДВИДУВАЊЕ НА МАРКИЦА ЗА ИЗГРАДБА НА КУЛТУРЕН ДОМ(КАНЦЕЛАРИЈА ЗА МЕСНАТА ЗАЕДНИЦА И АМБУЛАНТА)</a:t>
            </a:r>
          </a:p>
          <a:p>
            <a:r>
              <a:rPr lang="mk-MK" dirty="0"/>
              <a:t>СПОРТ</a:t>
            </a:r>
          </a:p>
          <a:p>
            <a:pPr lvl="0"/>
            <a:r>
              <a:rPr lang="mk-MK" dirty="0"/>
              <a:t>ИЗГРАДБА НА СПОРТСКА САЛА</a:t>
            </a:r>
          </a:p>
          <a:p>
            <a:pPr lvl="0"/>
            <a:r>
              <a:rPr lang="mk-MK" dirty="0"/>
              <a:t>ИЗГРАДБА НА ИГРАЛИШТЕ ЗА ДЕЦА</a:t>
            </a:r>
          </a:p>
          <a:p>
            <a:r>
              <a:rPr lang="mk-MK" dirty="0"/>
              <a:t>ОБРАЗОВАНИЕ</a:t>
            </a:r>
          </a:p>
          <a:p>
            <a:pPr lvl="0"/>
            <a:r>
              <a:rPr lang="mk-MK" dirty="0"/>
              <a:t>ОБЕЗБЕДУВАЊЕ НА БЕСПЛАТНА УЖИНКА ЗА СИТЕ ДЕЦА ОД 1-9 ОДД.</a:t>
            </a:r>
          </a:p>
        </p:txBody>
      </p:sp>
    </p:spTree>
    <p:extLst>
      <p:ext uri="{BB962C8B-B14F-4D97-AF65-F5344CB8AC3E}">
        <p14:creationId xmlns:p14="http://schemas.microsoft.com/office/powerpoint/2010/main" val="205241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DF9551-F6A0-4666-95B3-7C32499222D8}"/>
              </a:ext>
            </a:extLst>
          </p:cNvPr>
          <p:cNvSpPr/>
          <p:nvPr/>
        </p:nvSpPr>
        <p:spPr>
          <a:xfrm>
            <a:off x="419100" y="271315"/>
            <a:ext cx="8305800" cy="6001643"/>
          </a:xfrm>
          <a:prstGeom prst="rect">
            <a:avLst/>
          </a:prstGeom>
        </p:spPr>
        <p:txBody>
          <a:bodyPr wrap="square">
            <a:spAutoFit/>
          </a:bodyPr>
          <a:lstStyle/>
          <a:p>
            <a:pPr algn="ctr"/>
            <a:r>
              <a:rPr lang="mk-MK" sz="1600" b="1" dirty="0"/>
              <a:t>МЕСНА  ЗАЕДНИЦА ВОЛКОВО</a:t>
            </a:r>
            <a:endParaRPr lang="mk-MK" sz="1600" dirty="0"/>
          </a:p>
          <a:p>
            <a:r>
              <a:rPr lang="mk-MK" sz="1600" dirty="0"/>
              <a:t> </a:t>
            </a:r>
          </a:p>
          <a:p>
            <a:r>
              <a:rPr lang="mk-MK" sz="1600" dirty="0"/>
              <a:t>КОМУНАЛНИ ДЕЈНОСТИ</a:t>
            </a:r>
          </a:p>
          <a:p>
            <a:pPr lvl="0"/>
            <a:r>
              <a:rPr lang="mk-MK" sz="1600" dirty="0"/>
              <a:t>ДОИЗГРАДБА НА ФЕКАЛНАТА КАНАЛИЗАЦИЈА И ВОДОВОДНАТА МРЕЖА</a:t>
            </a:r>
          </a:p>
          <a:p>
            <a:pPr lvl="0"/>
            <a:r>
              <a:rPr lang="mk-MK" sz="1600" dirty="0"/>
              <a:t>АСВАЛТИРАЊЕ И САНИРАЊЕ НА УЛИЦИТЕ ПО ИЗГРАДБАТА НА ФЕКАЛНАТА КАНАЛИЗАЦИЈА</a:t>
            </a:r>
          </a:p>
          <a:p>
            <a:pPr lvl="0"/>
            <a:r>
              <a:rPr lang="mk-MK" sz="1600" dirty="0"/>
              <a:t>РЕКОНСТРУКЦИЈА НА ГЛАВНАТА УЛИЦА 101 ОД ЦЕНТАРОТ НА ВОЛКОВО ДО ПРУГАТА</a:t>
            </a:r>
          </a:p>
          <a:p>
            <a:pPr lvl="0"/>
            <a:r>
              <a:rPr lang="mk-MK" sz="1600" dirty="0"/>
              <a:t>ДА СЕ ИЗГРАДИ ТРОТОАР ОД ПРУГАТА ВО НОВО СЕЛО ДО ПОЧЕТОКОТ НА ОБИКОЛНИЦАТА</a:t>
            </a:r>
          </a:p>
          <a:p>
            <a:pPr lvl="0"/>
            <a:r>
              <a:rPr lang="mk-MK" sz="1600" dirty="0"/>
              <a:t>ПРОБИВАЊЕ НА УЛИЦА ОД КИСЕЛА ЈАБУКА ДО ВОЛКОВО НА ПОТЕГОТ ПОКРАЈ ПРУГАТА</a:t>
            </a:r>
          </a:p>
          <a:p>
            <a:pPr lvl="0"/>
            <a:r>
              <a:rPr lang="mk-MK" sz="1600" dirty="0"/>
              <a:t>ИЗГАДБА НА ТРОТОАР ОД СРЕД СЕЛО ДО ЦРКВАТА СВ.АТАНАС И СВ.ПЕТКА</a:t>
            </a:r>
          </a:p>
          <a:p>
            <a:pPr lvl="0"/>
            <a:r>
              <a:rPr lang="mk-MK" sz="1600" dirty="0"/>
              <a:t>РАСЧИСТУВАЊЕ НА ДЕПОНИЈА СО ШУТ И ДИВОГРАДБА ВО МЕСНОСТА „МЛАКИ“ КАДЕ ШТО СЕ ПЛАНИРА ИЗГРАДБА НА ГРАДИНКАТА</a:t>
            </a:r>
          </a:p>
          <a:p>
            <a:pPr lvl="0"/>
            <a:r>
              <a:rPr lang="mk-MK" sz="1600" dirty="0"/>
              <a:t>ДА СЕ ИЗГРАДИ ПАРКИНГ ПРОСТОР КАЈ ОБЈЕКТОТ НА МЕСНАТА ЗАЕДНИЦА</a:t>
            </a:r>
          </a:p>
          <a:p>
            <a:pPr lvl="0"/>
            <a:r>
              <a:rPr lang="mk-MK" sz="1600" dirty="0"/>
              <a:t>НА УЛИЦА 71 ДА СЕ НАПРАВИ КРУЖЕН ТЕК НА ВОДАТА</a:t>
            </a:r>
          </a:p>
          <a:p>
            <a:pPr lvl="0"/>
            <a:r>
              <a:rPr lang="mk-MK" sz="1600" dirty="0"/>
              <a:t>НА УЛИЦА 102 КРАК 9  ДА СЕ ИЗВРШИ КОМПЛЕТНА РЕКОНСТРУКЦИЈА НА ВОДОВОДНАТА МРЕЖА</a:t>
            </a:r>
          </a:p>
          <a:p>
            <a:pPr lvl="0"/>
            <a:r>
              <a:rPr lang="mk-MK" sz="1600" dirty="0"/>
              <a:t>ИЗГРАДБА НА ПРЕКИНАТАТА ВОДОВОДНА МРЕЖА ОД ОБИКОЛНИЦАТА ДО ЦРКВАТА СВ.АТАНАС И УЛИЦА 35 ЛОКАЛИТЕТ ГОРНО МААЛО</a:t>
            </a:r>
          </a:p>
          <a:p>
            <a:pPr lvl="0"/>
            <a:r>
              <a:rPr lang="mk-MK" sz="1600" dirty="0"/>
              <a:t>ВОСТАНОВУВАЊЕ НА РЕГИСТАР НА УЛИЦИ ВО ВОЛКОВО, СТОПАНСКИ ДВОР И КИСЕЛА ЈАБУКА И НАДМИНУВАЊЕ НА ПРОБЛЕМОТ СО ДУПЛИ БРОЕВИ НА УЛИЦИТЕ</a:t>
            </a:r>
          </a:p>
          <a:p>
            <a:pPr lvl="0"/>
            <a:r>
              <a:rPr lang="mk-MK" sz="1600" dirty="0"/>
              <a:t>ОБЕЗБЕДУВАЊЕ НА РЕЗЕРВОАРОТ ЗА ВОДА СО ЧУВАРСКА СЛУЖБА</a:t>
            </a:r>
          </a:p>
          <a:p>
            <a:pPr lvl="0"/>
            <a:r>
              <a:rPr lang="mk-MK" sz="1600" dirty="0"/>
              <a:t>ЧИСТЕЊЕ И ОДРЖУВАЊЕ НА ГЛАВНИТЕ СОБИРНИ КАНАЛИ ЗА НАВОДНУВАЊЕ И ОДВОДНУВАЊЕ</a:t>
            </a:r>
          </a:p>
          <a:p>
            <a:pPr lvl="0"/>
            <a:r>
              <a:rPr lang="mk-MK" sz="1600" dirty="0"/>
              <a:t>ИЗГРАДБА НА ОДВОДНИ КАНАЛИ ОД ОБИКОЛНИЦАТА ДО ГЛАВНИОТ КАНАЛ</a:t>
            </a:r>
          </a:p>
          <a:p>
            <a:r>
              <a:rPr lang="mk-MK" sz="1600" dirty="0"/>
              <a:t>УРЕДУВАЊЕ НА ПРОСТОРОТ ОКОЛУ ЦРКВАТА МАЛА БОГОРОДИЦА</a:t>
            </a:r>
          </a:p>
        </p:txBody>
      </p:sp>
    </p:spTree>
    <p:extLst>
      <p:ext uri="{BB962C8B-B14F-4D97-AF65-F5344CB8AC3E}">
        <p14:creationId xmlns:p14="http://schemas.microsoft.com/office/powerpoint/2010/main" val="194969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33400"/>
            <a:ext cx="8235716" cy="461665"/>
          </a:xfrm>
          <a:prstGeom prst="rect">
            <a:avLst/>
          </a:prstGeom>
          <a:noFill/>
        </p:spPr>
        <p:txBody>
          <a:bodyPr wrap="none" rtlCol="0">
            <a:spAutoFit/>
          </a:bodyPr>
          <a:lstStyle/>
          <a:p>
            <a:pPr lvl="0" algn="ctr"/>
            <a:r>
              <a:rPr lang="mk-MK" sz="2400" b="1" dirty="0"/>
              <a:t>ШТО ПРЕТСТАВУВЦА БУЏЕТОТ НА ОПШТИНА ЃОРЧЕ ПЕТРОВ?</a:t>
            </a:r>
            <a:endParaRPr lang="mk-MK" sz="2400" dirty="0"/>
          </a:p>
        </p:txBody>
      </p:sp>
      <p:sp>
        <p:nvSpPr>
          <p:cNvPr id="6" name="TextBox 5"/>
          <p:cNvSpPr txBox="1"/>
          <p:nvPr/>
        </p:nvSpPr>
        <p:spPr>
          <a:xfrm>
            <a:off x="100242" y="1533435"/>
            <a:ext cx="9043758" cy="1200329"/>
          </a:xfrm>
          <a:prstGeom prst="rect">
            <a:avLst/>
          </a:prstGeom>
          <a:noFill/>
        </p:spPr>
        <p:txBody>
          <a:bodyPr wrap="none" rtlCol="0">
            <a:spAutoFit/>
          </a:bodyPr>
          <a:lstStyle/>
          <a:p>
            <a:pPr algn="just"/>
            <a:r>
              <a:rPr lang="mk-MK" dirty="0"/>
              <a:t>Буџетот на Општината е стратешки документ во кој се планираат приходите и расходите </a:t>
            </a:r>
            <a:endParaRPr lang="en-US" dirty="0"/>
          </a:p>
          <a:p>
            <a:pPr algn="just"/>
            <a:r>
              <a:rPr lang="mk-MK" dirty="0"/>
              <a:t>на Општината. Буџетските приходи се средства кои општината  во најголем дел ги собира </a:t>
            </a:r>
            <a:endParaRPr lang="en-US" dirty="0"/>
          </a:p>
          <a:p>
            <a:pPr algn="just"/>
            <a:r>
              <a:rPr lang="mk-MK" dirty="0"/>
              <a:t>од граѓаните и фирмите  во форма на даноци, такси или надоместоци за одредени услуги</a:t>
            </a:r>
            <a:endParaRPr lang="en-US" dirty="0"/>
          </a:p>
          <a:p>
            <a:pPr algn="just"/>
            <a:r>
              <a:rPr lang="mk-MK" dirty="0"/>
              <a:t>кои ги дава општината.</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285" y="2956971"/>
            <a:ext cx="3291429" cy="3291429"/>
          </a:xfrm>
          <a:prstGeom prst="rect">
            <a:avLst/>
          </a:prstGeom>
        </p:spPr>
      </p:pic>
    </p:spTree>
    <p:extLst>
      <p:ext uri="{BB962C8B-B14F-4D97-AF65-F5344CB8AC3E}">
        <p14:creationId xmlns:p14="http://schemas.microsoft.com/office/powerpoint/2010/main" val="3346009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9D0AD2-966C-41C9-9982-9978F16528BE}"/>
              </a:ext>
            </a:extLst>
          </p:cNvPr>
          <p:cNvSpPr txBox="1"/>
          <p:nvPr/>
        </p:nvSpPr>
        <p:spPr>
          <a:xfrm>
            <a:off x="-52428" y="152400"/>
            <a:ext cx="9196428" cy="6986528"/>
          </a:xfrm>
          <a:prstGeom prst="rect">
            <a:avLst/>
          </a:prstGeom>
          <a:noFill/>
        </p:spPr>
        <p:txBody>
          <a:bodyPr wrap="none" rtlCol="0">
            <a:spAutoFit/>
          </a:bodyPr>
          <a:lstStyle/>
          <a:p>
            <a:r>
              <a:rPr lang="mk-MK" sz="1600" b="1" dirty="0"/>
              <a:t>УРБАНИЗАМ</a:t>
            </a:r>
          </a:p>
          <a:p>
            <a:pPr lvl="0"/>
            <a:r>
              <a:rPr lang="mk-MK" sz="1600" dirty="0"/>
              <a:t>ДОНЕСУВАЊЕ НА УРБАНИСТИЧКИ ПЛАН ЗА ВОЛКОВО</a:t>
            </a:r>
          </a:p>
          <a:p>
            <a:pPr lvl="0"/>
            <a:r>
              <a:rPr lang="mk-MK" sz="1600" dirty="0"/>
              <a:t>ДА СЕ ПРОВЕРАТ ПАРЦЕЛИТЕ 151 И 152 КОИ ГРАНИЧАТ СО С.ОРМАН, </a:t>
            </a:r>
            <a:endParaRPr lang="en-US" sz="1600" dirty="0"/>
          </a:p>
          <a:p>
            <a:pPr lvl="0"/>
            <a:r>
              <a:rPr lang="mk-MK" sz="1600" dirty="0"/>
              <a:t>ПОТОЧНО ИСПОД ООУ ЈОАКИМ КРЧОВСКИ</a:t>
            </a:r>
          </a:p>
          <a:p>
            <a:pPr lvl="0"/>
            <a:r>
              <a:rPr lang="mk-MK" sz="1600" dirty="0"/>
              <a:t>ДА СЕ ПРОВЕРИ СОПСТВЕНОСТА НА ЗЕМЈИШТЕТО НА КОЕ БЕШЕ ЗЕМЈИШТЕТО НА ЗАДРУГАТА </a:t>
            </a:r>
            <a:endParaRPr lang="en-US" sz="1600" dirty="0"/>
          </a:p>
          <a:p>
            <a:pPr lvl="0"/>
            <a:r>
              <a:rPr lang="mk-MK" sz="1600" dirty="0"/>
              <a:t>НАПРЕДОК</a:t>
            </a:r>
            <a:r>
              <a:rPr lang="en-US" sz="1600" dirty="0"/>
              <a:t> </a:t>
            </a:r>
            <a:r>
              <a:rPr lang="mk-MK" sz="1600" dirty="0"/>
              <a:t>ДА СЕ ПЛАНИРА ИНДУСТРИСКА ЗОНА НА ПОТЕГОТ ОКОЛУ ОБИКОЛНИЦАТА</a:t>
            </a:r>
          </a:p>
          <a:p>
            <a:r>
              <a:rPr lang="mk-MK" sz="1600" b="1" dirty="0"/>
              <a:t>СООБРАЌАЈ</a:t>
            </a:r>
          </a:p>
          <a:p>
            <a:pPr lvl="0"/>
            <a:r>
              <a:rPr lang="mk-MK" sz="1600" dirty="0"/>
              <a:t>ПОСТАВУВАЊЕ НА СООБРАЌАЈНИ ЗНАЦИ И ОДБЕЛЕЖУВАЊЕ НА ПЕШАЧКИ ПРЕМИНИ ВО ЦЕНТАРОТ НА </a:t>
            </a:r>
            <a:endParaRPr lang="en-US" sz="1600" dirty="0"/>
          </a:p>
          <a:p>
            <a:pPr lvl="0"/>
            <a:r>
              <a:rPr lang="mk-MK" sz="1600" dirty="0"/>
              <a:t>ВОЛКОВО</a:t>
            </a:r>
            <a:r>
              <a:rPr lang="en-US" sz="1600" dirty="0"/>
              <a:t> </a:t>
            </a:r>
            <a:r>
              <a:rPr lang="mk-MK" sz="1600" dirty="0"/>
              <a:t>ДА СЕ ПОСТАВАТ СООДВЕТНИ ЗНАЦИ (ПАТОКАЗИ) НА ОБИКОЛНИЦАТА КАЈ РЕКАТА ЛЕПЕНЕЦ</a:t>
            </a:r>
          </a:p>
          <a:p>
            <a:r>
              <a:rPr lang="mk-MK" sz="1600" b="1" dirty="0"/>
              <a:t>УЛИЧНО ОСВЕТЛУВАЊЕ</a:t>
            </a:r>
          </a:p>
          <a:p>
            <a:pPr lvl="0"/>
            <a:r>
              <a:rPr lang="mk-MK" sz="1600" dirty="0"/>
              <a:t>РЕДОВНО ОДРЖУВАЊЕ НА УЛИЧНОТО ОСВЕТЛУВАЊЕ</a:t>
            </a:r>
          </a:p>
          <a:p>
            <a:pPr lvl="0"/>
            <a:r>
              <a:rPr lang="mk-MK" sz="1600" dirty="0"/>
              <a:t>ДА СЕ ПОДНЕСЕ БАРАЊЕ ДО ЕВН ТРАФОСТАНИЦАТА БРОЈ 5 ЛОЦИРАНА НА УЛИЦА 35 ДА СЕ ПРИКЛУЧИ </a:t>
            </a:r>
            <a:endParaRPr lang="en-US" sz="1600" dirty="0"/>
          </a:p>
          <a:p>
            <a:pPr lvl="0"/>
            <a:r>
              <a:rPr lang="mk-MK" sz="1600" dirty="0"/>
              <a:t>НА ЦЕНТРАЛНАТА ТРАФОСТАНИЦА ВО ВОЛКОВО </a:t>
            </a:r>
            <a:endParaRPr lang="en-US" sz="1600" dirty="0"/>
          </a:p>
          <a:p>
            <a:pPr lvl="0"/>
            <a:r>
              <a:rPr lang="mk-MK" sz="1600" dirty="0"/>
              <a:t>(ТОА Е ТРАФОСТАНИЦАТА КОЈА СЕ НАПОЈУВА ОД КОНДОВО)</a:t>
            </a:r>
          </a:p>
          <a:p>
            <a:r>
              <a:rPr lang="mk-MK" sz="1600" b="1" dirty="0"/>
              <a:t>ЖИВОТНА СРЕДИНА</a:t>
            </a:r>
          </a:p>
          <a:p>
            <a:pPr lvl="0"/>
            <a:r>
              <a:rPr lang="mk-MK" sz="1600" dirty="0"/>
              <a:t>ДА СЕ ПРЕЗЕМАТ ИТНИ МЕРКИ ВО ВРСКА СО ДИВО  ДЕПОНИРАЊЕ НА КОМУНАЛЕН ОТПАД НА ПОВЕЌЕ </a:t>
            </a:r>
            <a:endParaRPr lang="en-US" sz="1600" dirty="0"/>
          </a:p>
          <a:p>
            <a:pPr lvl="0"/>
            <a:r>
              <a:rPr lang="mk-MK" sz="1600" dirty="0"/>
              <a:t>ЛОКАЦИИ ВО АТАРОТ НА ВОЛКОВО, СИТУАЦИЈАТА Е АЛАРМАНТНА</a:t>
            </a:r>
          </a:p>
          <a:p>
            <a:r>
              <a:rPr lang="mk-MK" sz="1600" b="1" dirty="0"/>
              <a:t>СОЦИЈАЛНА ЗАШТИТА</a:t>
            </a:r>
          </a:p>
          <a:p>
            <a:pPr lvl="0"/>
            <a:r>
              <a:rPr lang="mk-MK" sz="1600" dirty="0"/>
              <a:t>ИЗГРАДБА НА ГРАДИНКА</a:t>
            </a:r>
          </a:p>
          <a:p>
            <a:pPr lvl="0"/>
            <a:r>
              <a:rPr lang="mk-MK" sz="1600" dirty="0"/>
              <a:t>ИЗГРАДБА НА ДЕТСКО ИГРАЛИШТЕ</a:t>
            </a:r>
          </a:p>
          <a:p>
            <a:r>
              <a:rPr lang="mk-MK" sz="1600" b="1" dirty="0"/>
              <a:t>СПОРТ</a:t>
            </a:r>
          </a:p>
          <a:p>
            <a:pPr lvl="0"/>
            <a:r>
              <a:rPr lang="mk-MK" sz="1600" dirty="0"/>
              <a:t>ДА СЕ ОБЕЗБЕДАТ ФИНАНСИСКИ СРЕДСТВА ЗА ФК ВОЛКОВО ЗА 2019 ГОДИНА</a:t>
            </a:r>
          </a:p>
          <a:p>
            <a:r>
              <a:rPr lang="mk-MK" sz="1600" b="1" dirty="0"/>
              <a:t>ОСТАНАТО</a:t>
            </a:r>
          </a:p>
          <a:p>
            <a:pPr lvl="0"/>
            <a:r>
              <a:rPr lang="mk-MK" sz="1600" dirty="0"/>
              <a:t>ДА СЕ ВРАТИ МАТИЧНАТА СЛУЖБА ВО ВОЛКОВО</a:t>
            </a:r>
          </a:p>
          <a:p>
            <a:pPr lvl="0"/>
            <a:r>
              <a:rPr lang="mk-MK" sz="1600" dirty="0"/>
              <a:t>ПОЧЕСТИ ПОЛИЦИСКИ ПАТРОЛИ ВО ВОЛКОВО ЗАТОА ШТО ИМА ЗГОЛЕМУВАЊЕ НА КРИМИНАЛНИ </a:t>
            </a:r>
            <a:endParaRPr lang="en-US" sz="1600" dirty="0"/>
          </a:p>
          <a:p>
            <a:pPr lvl="0"/>
            <a:r>
              <a:rPr lang="mk-MK" sz="1600" dirty="0"/>
              <a:t>АКТИВНОСТИ, А ПОСЕБНО ОРГАНИЗИРАЊЕ НА НОЌНИ ТРКИ СО ВОЗИЛА И ДРУГ ВИД НА НАРУШУВАЊЕ </a:t>
            </a:r>
            <a:endParaRPr lang="en-US" sz="1600" dirty="0"/>
          </a:p>
          <a:p>
            <a:pPr lvl="0"/>
            <a:r>
              <a:rPr lang="mk-MK" sz="1600" dirty="0"/>
              <a:t>НА ЈАВНИОТ РЕД И МИР.</a:t>
            </a:r>
          </a:p>
          <a:p>
            <a:endParaRPr lang="mk-MK" sz="1600" dirty="0"/>
          </a:p>
        </p:txBody>
      </p:sp>
    </p:spTree>
    <p:extLst>
      <p:ext uri="{BB962C8B-B14F-4D97-AF65-F5344CB8AC3E}">
        <p14:creationId xmlns:p14="http://schemas.microsoft.com/office/powerpoint/2010/main" val="3653542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92522D-5AB3-44CE-8503-6335A6F4E34A}"/>
              </a:ext>
            </a:extLst>
          </p:cNvPr>
          <p:cNvSpPr txBox="1"/>
          <p:nvPr/>
        </p:nvSpPr>
        <p:spPr>
          <a:xfrm>
            <a:off x="0" y="457200"/>
            <a:ext cx="9043694" cy="4524315"/>
          </a:xfrm>
          <a:prstGeom prst="rect">
            <a:avLst/>
          </a:prstGeom>
          <a:noFill/>
        </p:spPr>
        <p:txBody>
          <a:bodyPr wrap="none" rtlCol="0">
            <a:spAutoFit/>
          </a:bodyPr>
          <a:lstStyle/>
          <a:p>
            <a:r>
              <a:rPr lang="mk-MK" b="1" dirty="0"/>
              <a:t>МЕСНА ЗАЕДНИЦА ВОЛКОВО-ПРЖИНА</a:t>
            </a:r>
            <a:endParaRPr lang="mk-MK" dirty="0"/>
          </a:p>
          <a:p>
            <a:r>
              <a:rPr lang="mk-MK" dirty="0"/>
              <a:t> </a:t>
            </a:r>
            <a:endParaRPr lang="en-US" dirty="0"/>
          </a:p>
          <a:p>
            <a:endParaRPr lang="mk-MK" dirty="0"/>
          </a:p>
          <a:p>
            <a:r>
              <a:rPr lang="mk-MK" dirty="0"/>
              <a:t>КОМУНАЛНИ ДЕЈНОСТИ</a:t>
            </a:r>
          </a:p>
          <a:p>
            <a:pPr lvl="0"/>
            <a:r>
              <a:rPr lang="mk-MK" dirty="0"/>
              <a:t>АСВАЛТИРАЊЕ НА УЛИЦИТЕ 20,22,24 И УЛИЦИТЕ 58 И 60 СО КРАЦИТЕ</a:t>
            </a:r>
          </a:p>
          <a:p>
            <a:endParaRPr lang="en-US" b="1" dirty="0"/>
          </a:p>
          <a:p>
            <a:endParaRPr lang="en-US" b="1" dirty="0"/>
          </a:p>
          <a:p>
            <a:endParaRPr lang="en-US" b="1" dirty="0"/>
          </a:p>
          <a:p>
            <a:r>
              <a:rPr lang="mk-MK" b="1" dirty="0"/>
              <a:t>МЕСНА ЗАЕДНИЦА НОВО СЕЛО</a:t>
            </a:r>
            <a:endParaRPr lang="mk-MK" dirty="0"/>
          </a:p>
          <a:p>
            <a:r>
              <a:rPr lang="mk-MK" dirty="0"/>
              <a:t>КОМУНАЛНИ ДЕЈНОСТИ</a:t>
            </a:r>
          </a:p>
          <a:p>
            <a:pPr lvl="0"/>
            <a:r>
              <a:rPr lang="mk-MK" dirty="0"/>
              <a:t>АСВАЛТИРАЊЕ НА СПОРЕДНИ УЛИЦИ (улица1 према ЗАМ, споредна 4 десен крак кај </a:t>
            </a:r>
            <a:endParaRPr lang="en-US" dirty="0"/>
          </a:p>
          <a:p>
            <a:pPr lvl="0"/>
            <a:r>
              <a:rPr lang="mk-MK" dirty="0"/>
              <a:t>Божинови, десен крак кај Младеновски и позади трансфирматорот, улица 1 десен крак </a:t>
            </a:r>
            <a:endParaRPr lang="en-US" dirty="0"/>
          </a:p>
          <a:p>
            <a:pPr lvl="0"/>
            <a:r>
              <a:rPr lang="mk-MK" dirty="0"/>
              <a:t>пред школото,улица 2 лев крак према полицајците, улица 1 лев крак кај автобуската, </a:t>
            </a:r>
            <a:endParaRPr lang="en-US" dirty="0"/>
          </a:p>
          <a:p>
            <a:pPr lvl="0"/>
            <a:r>
              <a:rPr lang="mk-MK" dirty="0"/>
              <a:t>улица 1 лев крак Тошевски. Стопански двор улица 1 лев крак после печатницата, улица 5, </a:t>
            </a:r>
            <a:endParaRPr lang="en-US" dirty="0"/>
          </a:p>
          <a:p>
            <a:pPr lvl="0"/>
            <a:r>
              <a:rPr lang="mk-MK" dirty="0"/>
              <a:t>два леви краци и еден десен)</a:t>
            </a:r>
          </a:p>
          <a:p>
            <a:endParaRPr lang="mk-MK" dirty="0"/>
          </a:p>
        </p:txBody>
      </p:sp>
    </p:spTree>
    <p:extLst>
      <p:ext uri="{BB962C8B-B14F-4D97-AF65-F5344CB8AC3E}">
        <p14:creationId xmlns:p14="http://schemas.microsoft.com/office/powerpoint/2010/main" val="1900126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815FE2-EAAA-4216-9A00-5CD617FC4B43}"/>
              </a:ext>
            </a:extLst>
          </p:cNvPr>
          <p:cNvSpPr txBox="1"/>
          <p:nvPr/>
        </p:nvSpPr>
        <p:spPr>
          <a:xfrm>
            <a:off x="152400" y="642878"/>
            <a:ext cx="9028305" cy="2862322"/>
          </a:xfrm>
          <a:prstGeom prst="rect">
            <a:avLst/>
          </a:prstGeom>
          <a:noFill/>
        </p:spPr>
        <p:txBody>
          <a:bodyPr wrap="none" rtlCol="0">
            <a:spAutoFit/>
          </a:bodyPr>
          <a:lstStyle/>
          <a:p>
            <a:r>
              <a:rPr lang="mk-MK" b="1" dirty="0"/>
              <a:t>МЕСНА ЗАЕДНИЦА КУЧКОВО</a:t>
            </a:r>
            <a:endParaRPr lang="mk-MK" dirty="0"/>
          </a:p>
          <a:p>
            <a:endParaRPr lang="en-US" dirty="0"/>
          </a:p>
          <a:p>
            <a:r>
              <a:rPr lang="mk-MK" dirty="0"/>
              <a:t>КОМУНАЛНИ ЕЈНОСТИ</a:t>
            </a:r>
          </a:p>
          <a:p>
            <a:pPr lvl="0"/>
            <a:r>
              <a:rPr lang="mk-MK" dirty="0"/>
              <a:t>ПРОШИРУВАЊЕ НА ПАТОТ ОД ВОЛКОВО ДО КУЧКОВО</a:t>
            </a:r>
          </a:p>
          <a:p>
            <a:pPr lvl="0"/>
            <a:r>
              <a:rPr lang="mk-MK" dirty="0"/>
              <a:t>АСВАЛТИРАЊЕ НА ПАТОТ ОД ШКОЛОТО ДО МЕСТО ВИКАНО „ЛИВАДА’</a:t>
            </a:r>
          </a:p>
          <a:p>
            <a:pPr lvl="0"/>
            <a:r>
              <a:rPr lang="mk-MK" dirty="0"/>
              <a:t>ПРОБИВАЊЕ НА ПАТОТ ВО ДОЛЖИНА ОД 300 МЕТРИ КАЈ МЕСТОТО ВИКАНО „МАСЛИНКИ“</a:t>
            </a:r>
          </a:p>
          <a:p>
            <a:pPr lvl="0"/>
            <a:r>
              <a:rPr lang="mk-MK" dirty="0"/>
              <a:t>ПРИКЛУЧУВАЊЕ НА ЕЛЕКТРИЧНАТА МРЕЖА ВО СЕЛОТО НА ТРАНСФОРМАТОРОТ  КОЈ </a:t>
            </a:r>
            <a:endParaRPr lang="en-US" dirty="0"/>
          </a:p>
          <a:p>
            <a:pPr lvl="0"/>
            <a:r>
              <a:rPr lang="mk-MK" dirty="0"/>
              <a:t>ДОАЃА ОД ВОЛКОВО</a:t>
            </a:r>
            <a:r>
              <a:rPr lang="en-US" dirty="0"/>
              <a:t> </a:t>
            </a:r>
            <a:r>
              <a:rPr lang="mk-MK" dirty="0"/>
              <a:t>ИЗГРАДБА НА ПЕШАЧКА ПАТЕКА ОД МЕСНОСТА КРИВА БАБА ПОКРАЈ </a:t>
            </a:r>
            <a:endParaRPr lang="en-US" dirty="0"/>
          </a:p>
          <a:p>
            <a:pPr lvl="0"/>
            <a:r>
              <a:rPr lang="mk-MK" dirty="0"/>
              <a:t>ГАБЕРЧЕ ДО ЃОРЧЕСКА ВОДЕНИЦА КОЈА Е ДЕЛИМИЧНО ОСВЕТЛЕНА</a:t>
            </a:r>
          </a:p>
          <a:p>
            <a:endParaRPr lang="mk-MK" dirty="0"/>
          </a:p>
        </p:txBody>
      </p:sp>
    </p:spTree>
    <p:extLst>
      <p:ext uri="{BB962C8B-B14F-4D97-AF65-F5344CB8AC3E}">
        <p14:creationId xmlns:p14="http://schemas.microsoft.com/office/powerpoint/2010/main" val="2840103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2D745C-71B7-4106-8945-93E40E3AF437}"/>
              </a:ext>
            </a:extLst>
          </p:cNvPr>
          <p:cNvSpPr txBox="1"/>
          <p:nvPr/>
        </p:nvSpPr>
        <p:spPr>
          <a:xfrm>
            <a:off x="76200" y="387489"/>
            <a:ext cx="8985088" cy="5909310"/>
          </a:xfrm>
          <a:prstGeom prst="rect">
            <a:avLst/>
          </a:prstGeom>
          <a:noFill/>
        </p:spPr>
        <p:txBody>
          <a:bodyPr wrap="none" rtlCol="0">
            <a:spAutoFit/>
          </a:bodyPr>
          <a:lstStyle/>
          <a:p>
            <a:r>
              <a:rPr lang="mk-MK" b="1" dirty="0"/>
              <a:t>МЕСНА ЗАЕДНИЦА ОРМАН</a:t>
            </a:r>
            <a:endParaRPr lang="mk-MK" dirty="0"/>
          </a:p>
          <a:p>
            <a:r>
              <a:rPr lang="mk-MK" dirty="0"/>
              <a:t> </a:t>
            </a:r>
            <a:endParaRPr lang="en-US"/>
          </a:p>
          <a:p>
            <a:endParaRPr lang="mk-MK" dirty="0"/>
          </a:p>
          <a:p>
            <a:r>
              <a:rPr lang="mk-MK" b="1" dirty="0"/>
              <a:t>КОМУНАЛНИ ДЕЈНОСТИ</a:t>
            </a:r>
          </a:p>
          <a:p>
            <a:pPr lvl="0"/>
            <a:r>
              <a:rPr lang="mk-MK" dirty="0"/>
              <a:t>ИЗГРАДБА НА ФЕКАЛНА КАНАЛИЗАЦИЈА СО ПРЕЧИСТИТЕЛНА СТАНИЦА</a:t>
            </a:r>
          </a:p>
          <a:p>
            <a:pPr lvl="0"/>
            <a:r>
              <a:rPr lang="mk-MK" dirty="0"/>
              <a:t>ДА СЕ ОСПОСОБИ КАНАЛОТ ОД ЛЕПЕНЕЦ ДО ВОЛКОВО И ДА СЕ ДОВРШИ БРАЗДАТА КОЈА </a:t>
            </a:r>
            <a:endParaRPr lang="en-US" dirty="0"/>
          </a:p>
          <a:p>
            <a:pPr lvl="0"/>
            <a:r>
              <a:rPr lang="mk-MK" dirty="0"/>
              <a:t>МИНУВА НИЗ СЕЛОТО</a:t>
            </a:r>
            <a:r>
              <a:rPr lang="en-US" dirty="0"/>
              <a:t> </a:t>
            </a:r>
            <a:r>
              <a:rPr lang="mk-MK" dirty="0"/>
              <a:t>ПРОШИРУВАЊЕ НА ПАТОТ ОД ПРУГАТА ДО МОСТОТ НА ЛЕПЕНЕЦ И </a:t>
            </a:r>
            <a:endParaRPr lang="en-US" dirty="0"/>
          </a:p>
          <a:p>
            <a:pPr lvl="0"/>
            <a:r>
              <a:rPr lang="mk-MK" dirty="0"/>
              <a:t>АСВАЛТИРАЊЕ ДО БАЗАТА НА МАКЕДОНИЈА ПАТ</a:t>
            </a:r>
            <a:r>
              <a:rPr lang="en-US" dirty="0"/>
              <a:t> </a:t>
            </a:r>
            <a:r>
              <a:rPr lang="mk-MK" dirty="0"/>
              <a:t>АСВАЛТИРАЊЕ НА УЛИЦИТЕ ВО СЕЛОТО </a:t>
            </a:r>
            <a:endParaRPr lang="en-US" dirty="0"/>
          </a:p>
          <a:p>
            <a:pPr lvl="0"/>
            <a:r>
              <a:rPr lang="mk-MK" dirty="0"/>
              <a:t>КОИ НЕ СЕ АСВАЛТИРАНИ</a:t>
            </a:r>
            <a:r>
              <a:rPr lang="en-US" dirty="0"/>
              <a:t> </a:t>
            </a:r>
            <a:r>
              <a:rPr lang="mk-MK" dirty="0"/>
              <a:t>НА КЛУЧКАТА НА ОБИКОЛНИЦАТА ВО С.ОРМАН ВО ДОЛЖИНА </a:t>
            </a:r>
            <a:endParaRPr lang="en-US" dirty="0"/>
          </a:p>
          <a:p>
            <a:pPr lvl="0"/>
            <a:r>
              <a:rPr lang="mk-MK" dirty="0"/>
              <a:t>ОД 180 МЕТРИ ДА СЕ НАПРАВИ КРУЖНО ДВИЖЕЊЕ КОН ВОЛКОВО</a:t>
            </a:r>
          </a:p>
          <a:p>
            <a:pPr lvl="0"/>
            <a:r>
              <a:rPr lang="mk-MK" dirty="0"/>
              <a:t>ОСВЕТЛУВАЊЕ  НА ПЕШАЧКАТА ПАТЕКА ОД ШКОЛОТО ДО СЕЛОТО</a:t>
            </a:r>
          </a:p>
          <a:p>
            <a:pPr lvl="0"/>
            <a:r>
              <a:rPr lang="mk-MK" dirty="0"/>
              <a:t>ДА СЕ ПРОМЕНАТ ДРВЕНИТЕ БАНДЕРИ НА ЕЛЕКТРИЧНАТА МРЕЖА</a:t>
            </a:r>
          </a:p>
          <a:p>
            <a:r>
              <a:rPr lang="mk-MK" b="1" dirty="0"/>
              <a:t>УРБАНИЗАМ</a:t>
            </a:r>
          </a:p>
          <a:p>
            <a:pPr lvl="0"/>
            <a:r>
              <a:rPr lang="mk-MK" dirty="0"/>
              <a:t>ДА СЕ РЕКОНСТРУИРА КУЛТУРНИОТ ДОМ ВО СЕЛОТО</a:t>
            </a:r>
          </a:p>
          <a:p>
            <a:pPr lvl="0"/>
            <a:r>
              <a:rPr lang="mk-MK" dirty="0"/>
              <a:t>ДЕЛ ОД ЗЕМЈОДЕЛСКОТО ЗЕМЈИШТЕ ДА СЕ ПРЕНАМЕНИ ВО ГРАДЕЖНО ВО ДОГОВОР </a:t>
            </a:r>
            <a:endParaRPr lang="en-US" dirty="0"/>
          </a:p>
          <a:p>
            <a:pPr lvl="0"/>
            <a:r>
              <a:rPr lang="mk-MK" dirty="0"/>
              <a:t>СО НАСЕЛЕНИЕТО</a:t>
            </a:r>
          </a:p>
          <a:p>
            <a:r>
              <a:rPr lang="mk-MK" b="1" dirty="0"/>
              <a:t>ЖИВОТНА СРЕДИНА</a:t>
            </a:r>
          </a:p>
          <a:p>
            <a:pPr lvl="0"/>
            <a:r>
              <a:rPr lang="mk-MK" dirty="0"/>
              <a:t>ПРЕЗЕМАЊЕ НА НЕОПХОДНИ МЕРКИ ЗА СПРЕЧУВАЊЕ НА ДИВИТЕ ОДЛАГАЧИ НА </a:t>
            </a:r>
            <a:endParaRPr lang="en-US" dirty="0"/>
          </a:p>
          <a:p>
            <a:pPr lvl="0"/>
            <a:r>
              <a:rPr lang="mk-MK" dirty="0"/>
              <a:t>КОМУНАЛЕН ОТПАД</a:t>
            </a:r>
            <a:r>
              <a:rPr lang="en-US" dirty="0"/>
              <a:t> </a:t>
            </a:r>
            <a:r>
              <a:rPr lang="mk-MK" dirty="0"/>
              <a:t>ДА СЕ СПРЕЧИ ДИВОТО КОПАЊЕ НА ПЕСОК ПОКРАЈ Р.ЛЕПЕНЕЦ</a:t>
            </a:r>
          </a:p>
          <a:p>
            <a:r>
              <a:rPr lang="mk-MK" b="1" dirty="0"/>
              <a:t>СООБРАЌАЈ</a:t>
            </a:r>
          </a:p>
          <a:p>
            <a:r>
              <a:rPr lang="mk-MK" dirty="0"/>
              <a:t>ДА СЕ ПОДОБРИ ГРАДСКИОТ ПРЕВОЗ НА ПАТНИЦИ СПРЕМА ПОТРЕБИТЕ НА ГРАЃАНИТЕ</a:t>
            </a:r>
          </a:p>
        </p:txBody>
      </p:sp>
    </p:spTree>
    <p:extLst>
      <p:ext uri="{BB962C8B-B14F-4D97-AF65-F5344CB8AC3E}">
        <p14:creationId xmlns:p14="http://schemas.microsoft.com/office/powerpoint/2010/main" val="1526712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286434"/>
            <a:ext cx="2357890" cy="646331"/>
          </a:xfrm>
          <a:prstGeom prst="rect">
            <a:avLst/>
          </a:prstGeom>
          <a:noFill/>
        </p:spPr>
        <p:txBody>
          <a:bodyPr wrap="none" rtlCol="0">
            <a:spAutoFit/>
          </a:bodyPr>
          <a:lstStyle/>
          <a:p>
            <a:r>
              <a:rPr lang="mk-MK" sz="3600" b="1" dirty="0"/>
              <a:t>ПРАШАЊА</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90600"/>
            <a:ext cx="7582214" cy="5734049"/>
          </a:xfrm>
          <a:prstGeom prst="rect">
            <a:avLst/>
          </a:prstGeom>
        </p:spPr>
      </p:pic>
    </p:spTree>
    <p:extLst>
      <p:ext uri="{BB962C8B-B14F-4D97-AF65-F5344CB8AC3E}">
        <p14:creationId xmlns:p14="http://schemas.microsoft.com/office/powerpoint/2010/main" val="356722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980841810"/>
              </p:ext>
            </p:extLst>
          </p:nvPr>
        </p:nvGraphicFramePr>
        <p:xfrm>
          <a:off x="457200" y="381000"/>
          <a:ext cx="83058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376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52400"/>
            <a:ext cx="6743897" cy="461665"/>
          </a:xfrm>
          <a:prstGeom prst="rect">
            <a:avLst/>
          </a:prstGeom>
          <a:noFill/>
        </p:spPr>
        <p:txBody>
          <a:bodyPr wrap="none" rtlCol="0">
            <a:spAutoFit/>
          </a:bodyPr>
          <a:lstStyle/>
          <a:p>
            <a:r>
              <a:rPr lang="mk-MK" sz="2400" b="1" dirty="0"/>
              <a:t>КАКО СЕ ПОДГОТВУВА БУЏЕТОТ НА ОПШТИНАТА?</a:t>
            </a:r>
            <a:endParaRPr lang="mk-MK" sz="2400" dirty="0"/>
          </a:p>
        </p:txBody>
      </p:sp>
      <p:sp>
        <p:nvSpPr>
          <p:cNvPr id="5" name="TextBox 4"/>
          <p:cNvSpPr txBox="1"/>
          <p:nvPr/>
        </p:nvSpPr>
        <p:spPr>
          <a:xfrm>
            <a:off x="69849" y="628471"/>
            <a:ext cx="9074151" cy="1200329"/>
          </a:xfrm>
          <a:prstGeom prst="rect">
            <a:avLst/>
          </a:prstGeom>
          <a:noFill/>
        </p:spPr>
        <p:txBody>
          <a:bodyPr wrap="none" rtlCol="0">
            <a:spAutoFit/>
          </a:bodyPr>
          <a:lstStyle/>
          <a:p>
            <a:pPr algn="just"/>
            <a:r>
              <a:rPr lang="mk-MK" dirty="0"/>
              <a:t>Секторот за финансиски прашања е одговорен за подготовка на Предлог-буџетот </a:t>
            </a:r>
            <a:endParaRPr lang="en-US" dirty="0"/>
          </a:p>
          <a:p>
            <a:pPr algn="just"/>
            <a:r>
              <a:rPr lang="mk-MK" dirty="0"/>
              <a:t>на општината и занегово доставување до Советот на општината на усвојување. </a:t>
            </a:r>
            <a:endParaRPr lang="en-US" dirty="0"/>
          </a:p>
          <a:p>
            <a:pPr algn="just"/>
            <a:r>
              <a:rPr lang="mk-MK" dirty="0"/>
              <a:t>За таа цел Секторот изготвува  Буџетски каледар, кој го усвојува Советот на општината. </a:t>
            </a:r>
            <a:endParaRPr lang="en-US" dirty="0"/>
          </a:p>
          <a:p>
            <a:pPr algn="just"/>
            <a:r>
              <a:rPr lang="mk-MK" dirty="0"/>
              <a:t>Во него се дефинираат сите критични датуми  кои се поврзани со изготвување на буџетот.</a:t>
            </a:r>
          </a:p>
        </p:txBody>
      </p:sp>
      <p:graphicFrame>
        <p:nvGraphicFramePr>
          <p:cNvPr id="8" name="Diagram 7"/>
          <p:cNvGraphicFramePr/>
          <p:nvPr>
            <p:extLst>
              <p:ext uri="{D42A27DB-BD31-4B8C-83A1-F6EECF244321}">
                <p14:modId xmlns:p14="http://schemas.microsoft.com/office/powerpoint/2010/main" val="3029890428"/>
              </p:ext>
            </p:extLst>
          </p:nvPr>
        </p:nvGraphicFramePr>
        <p:xfrm>
          <a:off x="762000" y="1828800"/>
          <a:ext cx="7467600" cy="4999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79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76870"/>
            <a:ext cx="8278741" cy="923330"/>
          </a:xfrm>
          <a:prstGeom prst="rect">
            <a:avLst/>
          </a:prstGeom>
          <a:noFill/>
        </p:spPr>
        <p:txBody>
          <a:bodyPr wrap="none" rtlCol="0">
            <a:spAutoFit/>
          </a:bodyPr>
          <a:lstStyle/>
          <a:p>
            <a:r>
              <a:rPr lang="mk-MK" dirty="0"/>
              <a:t>Донесениот Буџет во текот на годината може да претрпи измени и дополнувања, </a:t>
            </a:r>
            <a:endParaRPr lang="en-US" dirty="0"/>
          </a:p>
          <a:p>
            <a:r>
              <a:rPr lang="mk-MK" dirty="0"/>
              <a:t>преку така натечен Ребаланс на буџетот, со кој се вршат одредени корекции на </a:t>
            </a:r>
            <a:endParaRPr lang="en-US" dirty="0"/>
          </a:p>
          <a:p>
            <a:r>
              <a:rPr lang="mk-MK" dirty="0"/>
              <a:t>планираните приходи, како и корекции во приоритетите на расходната страна.</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503" y="2072478"/>
            <a:ext cx="5677097" cy="3794922"/>
          </a:xfrm>
          <a:prstGeom prst="rect">
            <a:avLst/>
          </a:prstGeom>
        </p:spPr>
      </p:pic>
    </p:spTree>
    <p:extLst>
      <p:ext uri="{BB962C8B-B14F-4D97-AF65-F5344CB8AC3E}">
        <p14:creationId xmlns:p14="http://schemas.microsoft.com/office/powerpoint/2010/main" val="366552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230666"/>
            <a:ext cx="4913396" cy="461665"/>
          </a:xfrm>
          <a:prstGeom prst="rect">
            <a:avLst/>
          </a:prstGeom>
          <a:noFill/>
        </p:spPr>
        <p:txBody>
          <a:bodyPr wrap="none" rtlCol="0">
            <a:spAutoFit/>
          </a:bodyPr>
          <a:lstStyle/>
          <a:p>
            <a:r>
              <a:rPr lang="mk-MK" sz="2400" b="1" dirty="0"/>
              <a:t>КАКОВ Е БУЏЕТОТ НА ОПШТИНАТА?</a:t>
            </a:r>
            <a:endParaRPr lang="mk-MK" sz="2400" dirty="0"/>
          </a:p>
        </p:txBody>
      </p:sp>
      <p:graphicFrame>
        <p:nvGraphicFramePr>
          <p:cNvPr id="5" name="Chart 4"/>
          <p:cNvGraphicFramePr/>
          <p:nvPr>
            <p:extLst>
              <p:ext uri="{D42A27DB-BD31-4B8C-83A1-F6EECF244321}">
                <p14:modId xmlns:p14="http://schemas.microsoft.com/office/powerpoint/2010/main" val="607837545"/>
              </p:ext>
            </p:extLst>
          </p:nvPr>
        </p:nvGraphicFramePr>
        <p:xfrm>
          <a:off x="381000" y="838200"/>
          <a:ext cx="84582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697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4514" y="457200"/>
            <a:ext cx="6327886" cy="461665"/>
          </a:xfrm>
          <a:prstGeom prst="rect">
            <a:avLst/>
          </a:prstGeom>
          <a:noFill/>
        </p:spPr>
        <p:txBody>
          <a:bodyPr wrap="none" rtlCol="0">
            <a:spAutoFit/>
          </a:bodyPr>
          <a:lstStyle/>
          <a:p>
            <a:r>
              <a:rPr lang="mk-MK" sz="2400" b="1" dirty="0"/>
              <a:t>ОД ШТО СЕ ПОЛНИ БУЏЕТОТ НА ОПШТИНАТА?</a:t>
            </a:r>
            <a:endParaRPr lang="mk-MK" sz="2400" dirty="0"/>
          </a:p>
        </p:txBody>
      </p:sp>
      <p:graphicFrame>
        <p:nvGraphicFramePr>
          <p:cNvPr id="5" name="Chart 4"/>
          <p:cNvGraphicFramePr/>
          <p:nvPr>
            <p:extLst>
              <p:ext uri="{D42A27DB-BD31-4B8C-83A1-F6EECF244321}">
                <p14:modId xmlns:p14="http://schemas.microsoft.com/office/powerpoint/2010/main" val="330181904"/>
              </p:ext>
            </p:extLst>
          </p:nvPr>
        </p:nvGraphicFramePr>
        <p:xfrm>
          <a:off x="457200" y="1066800"/>
          <a:ext cx="83058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310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106621196"/>
              </p:ext>
            </p:extLst>
          </p:nvPr>
        </p:nvGraphicFramePr>
        <p:xfrm>
          <a:off x="381000" y="304800"/>
          <a:ext cx="8458200" cy="62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31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4135"/>
            <a:ext cx="6365012" cy="461665"/>
          </a:xfrm>
          <a:prstGeom prst="rect">
            <a:avLst/>
          </a:prstGeom>
          <a:noFill/>
        </p:spPr>
        <p:txBody>
          <a:bodyPr wrap="none" rtlCol="0">
            <a:spAutoFit/>
          </a:bodyPr>
          <a:lstStyle/>
          <a:p>
            <a:r>
              <a:rPr lang="mk-MK" sz="2400" b="1" dirty="0"/>
              <a:t>ЗА ШТО СЕ ТРОШАТ СРЕДСТВАТА ОД БУЏЕТОТ?</a:t>
            </a:r>
            <a:endParaRPr lang="mk-MK" sz="2400" dirty="0"/>
          </a:p>
        </p:txBody>
      </p:sp>
      <p:graphicFrame>
        <p:nvGraphicFramePr>
          <p:cNvPr id="5" name="Chart 4"/>
          <p:cNvGraphicFramePr/>
          <p:nvPr>
            <p:extLst>
              <p:ext uri="{D42A27DB-BD31-4B8C-83A1-F6EECF244321}">
                <p14:modId xmlns:p14="http://schemas.microsoft.com/office/powerpoint/2010/main" val="3389105861"/>
              </p:ext>
            </p:extLst>
          </p:nvPr>
        </p:nvGraphicFramePr>
        <p:xfrm>
          <a:off x="381000" y="578952"/>
          <a:ext cx="8458200" cy="60504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3752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2184</Words>
  <Application>Microsoft Office PowerPoint</Application>
  <PresentationFormat>On-screen Show (4:3)</PresentationFormat>
  <Paragraphs>220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StobiSerifOffc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Angele Boshkovski</dc:creator>
  <cp:lastModifiedBy>Zlatko Brnjarchevski</cp:lastModifiedBy>
  <cp:revision>54</cp:revision>
  <dcterms:created xsi:type="dcterms:W3CDTF">2006-08-16T00:00:00Z</dcterms:created>
  <dcterms:modified xsi:type="dcterms:W3CDTF">2020-09-04T10:15:48Z</dcterms:modified>
</cp:coreProperties>
</file>